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59" r:id="rId9"/>
    <p:sldId id="260" r:id="rId10"/>
    <p:sldId id="272" r:id="rId11"/>
    <p:sldId id="273" r:id="rId12"/>
    <p:sldId id="274" r:id="rId13"/>
    <p:sldId id="275" r:id="rId14"/>
    <p:sldId id="279" r:id="rId15"/>
    <p:sldId id="278" r:id="rId16"/>
    <p:sldId id="277" r:id="rId17"/>
    <p:sldId id="276" r:id="rId18"/>
    <p:sldId id="280" r:id="rId19"/>
    <p:sldId id="282" r:id="rId20"/>
    <p:sldId id="283" r:id="rId21"/>
    <p:sldId id="285" r:id="rId22"/>
    <p:sldId id="286" r:id="rId23"/>
    <p:sldId id="287" r:id="rId24"/>
    <p:sldId id="288" r:id="rId25"/>
    <p:sldId id="289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B4E4"/>
    <a:srgbClr val="EDF1F9"/>
    <a:srgbClr val="EA0000"/>
    <a:srgbClr val="CD2D4B"/>
    <a:srgbClr val="88CDA5"/>
    <a:srgbClr val="032541"/>
    <a:srgbClr val="302022"/>
    <a:srgbClr val="432D2F"/>
    <a:srgbClr val="EFE1D9"/>
    <a:srgbClr val="801C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83979" autoAdjust="0"/>
  </p:normalViewPr>
  <p:slideViewPr>
    <p:cSldViewPr snapToGrid="0">
      <p:cViewPr varScale="1">
        <p:scale>
          <a:sx n="85" d="100"/>
          <a:sy n="85" d="100"/>
        </p:scale>
        <p:origin x="372" y="-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CA0870-7995-4F09-A902-0CD561AE18A7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B8EE0-2D4C-41F2-A09D-922951AB96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3074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Préférence de genre</a:t>
            </a:r>
          </a:p>
          <a:p>
            <a:r>
              <a:rPr lang="fr-FR" dirty="0"/>
              <a:t>Mais quid de la </a:t>
            </a:r>
            <a:r>
              <a:rPr lang="fr-FR" dirty="0" err="1"/>
              <a:t>réprésentation</a:t>
            </a:r>
            <a:r>
              <a:rPr lang="fr-FR" dirty="0"/>
              <a:t> dans ces films ?</a:t>
            </a:r>
          </a:p>
          <a:p>
            <a:r>
              <a:rPr lang="fr-FR" dirty="0"/>
              <a:t>« Male gaze » </a:t>
            </a:r>
          </a:p>
          <a:p>
            <a:r>
              <a:rPr lang="fr-FR" dirty="0"/>
              <a:t>Cinéma fait par des hommes pour les hommes ?</a:t>
            </a:r>
          </a:p>
          <a:p>
            <a:r>
              <a:rPr lang="fr-FR" dirty="0"/>
              <a:t>Pourtant 52% des tickets de cinéma sont achetés par des femmes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7644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5640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896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96376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0023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5764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1887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305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0440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50021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25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Préférence de genre</a:t>
            </a:r>
          </a:p>
          <a:p>
            <a:r>
              <a:rPr lang="fr-FR" dirty="0"/>
              <a:t>Mais quid de la </a:t>
            </a:r>
            <a:r>
              <a:rPr lang="fr-FR" dirty="0" err="1"/>
              <a:t>réprésentation</a:t>
            </a:r>
            <a:r>
              <a:rPr lang="fr-FR" dirty="0"/>
              <a:t> dans ces films ?</a:t>
            </a:r>
          </a:p>
          <a:p>
            <a:r>
              <a:rPr lang="fr-FR" dirty="0"/>
              <a:t>« Male gaze » </a:t>
            </a:r>
          </a:p>
          <a:p>
            <a:r>
              <a:rPr lang="fr-FR" dirty="0"/>
              <a:t>Cinéma fait par des hommes pour les hommes ?</a:t>
            </a:r>
          </a:p>
          <a:p>
            <a:r>
              <a:rPr lang="fr-FR" dirty="0"/>
              <a:t>Pourtant 52% des tickets de cinéma sont achetés par des femmes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24681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92974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3833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5908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845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2653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Préférence de genre</a:t>
            </a:r>
          </a:p>
          <a:p>
            <a:r>
              <a:rPr lang="fr-FR" dirty="0"/>
              <a:t>Mais quid de la </a:t>
            </a:r>
            <a:r>
              <a:rPr lang="fr-FR" dirty="0" err="1"/>
              <a:t>réprésentation</a:t>
            </a:r>
            <a:r>
              <a:rPr lang="fr-FR" dirty="0"/>
              <a:t> dans ces films ?</a:t>
            </a:r>
          </a:p>
          <a:p>
            <a:r>
              <a:rPr lang="fr-FR" dirty="0"/>
              <a:t>« Male gaze » </a:t>
            </a:r>
          </a:p>
          <a:p>
            <a:r>
              <a:rPr lang="fr-FR" dirty="0"/>
              <a:t>Cinéma fait par des hommes pour les hommes ?</a:t>
            </a:r>
          </a:p>
          <a:p>
            <a:r>
              <a:rPr lang="fr-FR" dirty="0"/>
              <a:t>Pourtant 52% des tickets de cinéma sont achetés par des femmes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6205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Mouvement Me </a:t>
            </a:r>
            <a:r>
              <a:rPr lang="fr-FR" dirty="0" err="1"/>
              <a:t>Too</a:t>
            </a:r>
            <a:endParaRPr lang="fr-FR" dirty="0"/>
          </a:p>
          <a:p>
            <a:r>
              <a:rPr lang="fr-FR" dirty="0"/>
              <a:t>Black Lives </a:t>
            </a:r>
            <a:r>
              <a:rPr lang="fr-FR" dirty="0" err="1"/>
              <a:t>Matter</a:t>
            </a:r>
            <a:endParaRPr lang="fr-FR" dirty="0"/>
          </a:p>
          <a:p>
            <a:r>
              <a:rPr lang="fr-FR" dirty="0"/>
              <a:t>Changement d’état des esprits du public qui voit du « </a:t>
            </a:r>
            <a:r>
              <a:rPr lang="fr-FR" dirty="0" err="1"/>
              <a:t>wokisme</a:t>
            </a:r>
            <a:r>
              <a:rPr lang="fr-FR" dirty="0"/>
              <a:t> » ou du « </a:t>
            </a:r>
            <a:r>
              <a:rPr lang="fr-FR" dirty="0" err="1"/>
              <a:t>pink</a:t>
            </a:r>
            <a:r>
              <a:rPr lang="fr-FR" dirty="0"/>
              <a:t> </a:t>
            </a:r>
            <a:r>
              <a:rPr lang="fr-FR" dirty="0" err="1"/>
              <a:t>washing</a:t>
            </a:r>
            <a:r>
              <a:rPr lang="fr-FR" dirty="0"/>
              <a:t> » dès qu’il y a des femmes dans des films normalement masculin</a:t>
            </a:r>
          </a:p>
          <a:p>
            <a:r>
              <a:rPr lang="fr-FR" dirty="0"/>
              <a:t>Exemple d’Oceans’8 et </a:t>
            </a:r>
            <a:r>
              <a:rPr lang="fr-FR" dirty="0" err="1"/>
              <a:t>Ghostbusters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3582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Mouvement Me </a:t>
            </a:r>
            <a:r>
              <a:rPr lang="fr-FR" dirty="0" err="1"/>
              <a:t>Too</a:t>
            </a:r>
            <a:endParaRPr lang="fr-FR" dirty="0"/>
          </a:p>
          <a:p>
            <a:r>
              <a:rPr lang="fr-FR" dirty="0"/>
              <a:t>Black Lives </a:t>
            </a:r>
            <a:r>
              <a:rPr lang="fr-FR" dirty="0" err="1"/>
              <a:t>Matter</a:t>
            </a:r>
            <a:endParaRPr lang="fr-FR" dirty="0"/>
          </a:p>
          <a:p>
            <a:r>
              <a:rPr lang="fr-FR" dirty="0"/>
              <a:t>Changement d’état des esprits du public qui voit du « </a:t>
            </a:r>
            <a:r>
              <a:rPr lang="fr-FR" dirty="0" err="1"/>
              <a:t>wokisme</a:t>
            </a:r>
            <a:r>
              <a:rPr lang="fr-FR" dirty="0"/>
              <a:t> » ou du « </a:t>
            </a:r>
            <a:r>
              <a:rPr lang="fr-FR" dirty="0" err="1"/>
              <a:t>pink</a:t>
            </a:r>
            <a:r>
              <a:rPr lang="fr-FR" dirty="0"/>
              <a:t> </a:t>
            </a:r>
            <a:r>
              <a:rPr lang="fr-FR" dirty="0" err="1"/>
              <a:t>washing</a:t>
            </a:r>
            <a:r>
              <a:rPr lang="fr-FR" dirty="0"/>
              <a:t> » dès qu’il y a des femmes dans des films normalement masculin</a:t>
            </a:r>
          </a:p>
          <a:p>
            <a:r>
              <a:rPr lang="fr-FR" dirty="0"/>
              <a:t>Exemple d’Oceans’8 et </a:t>
            </a:r>
            <a:r>
              <a:rPr lang="fr-FR" dirty="0" err="1"/>
              <a:t>Ghostbusters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5296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Mouvement Me </a:t>
            </a:r>
            <a:r>
              <a:rPr lang="fr-FR" dirty="0" err="1"/>
              <a:t>Too</a:t>
            </a:r>
            <a:endParaRPr lang="fr-FR" dirty="0"/>
          </a:p>
          <a:p>
            <a:r>
              <a:rPr lang="fr-FR" dirty="0"/>
              <a:t>Black Lives </a:t>
            </a:r>
            <a:r>
              <a:rPr lang="fr-FR" dirty="0" err="1"/>
              <a:t>Matter</a:t>
            </a:r>
            <a:endParaRPr lang="fr-FR" dirty="0"/>
          </a:p>
          <a:p>
            <a:r>
              <a:rPr lang="fr-FR" dirty="0"/>
              <a:t>Changement d’état des esprits du public qui voit du « </a:t>
            </a:r>
            <a:r>
              <a:rPr lang="fr-FR" dirty="0" err="1"/>
              <a:t>wokisme</a:t>
            </a:r>
            <a:r>
              <a:rPr lang="fr-FR" dirty="0"/>
              <a:t> » ou du « </a:t>
            </a:r>
            <a:r>
              <a:rPr lang="fr-FR" dirty="0" err="1"/>
              <a:t>pink</a:t>
            </a:r>
            <a:r>
              <a:rPr lang="fr-FR" dirty="0"/>
              <a:t> </a:t>
            </a:r>
            <a:r>
              <a:rPr lang="fr-FR" dirty="0" err="1"/>
              <a:t>washing</a:t>
            </a:r>
            <a:r>
              <a:rPr lang="fr-FR" dirty="0"/>
              <a:t> » dès qu’il y a des femmes dans des films normalement masculin</a:t>
            </a:r>
          </a:p>
          <a:p>
            <a:r>
              <a:rPr lang="fr-FR" dirty="0"/>
              <a:t>Exemple d’Oceans’8 et </a:t>
            </a:r>
            <a:r>
              <a:rPr lang="fr-FR" dirty="0" err="1"/>
              <a:t>Ghostbusters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4225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Problématique</a:t>
            </a:r>
          </a:p>
          <a:p>
            <a:r>
              <a:rPr lang="fr-FR" dirty="0"/>
              <a:t>Extraction des données du site </a:t>
            </a:r>
            <a:r>
              <a:rPr lang="fr-FR" dirty="0" err="1"/>
              <a:t>TMDb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6095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982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brève des variables recueillies</a:t>
            </a:r>
          </a:p>
          <a:p>
            <a:r>
              <a:rPr lang="fr-FR" dirty="0"/>
              <a:t>Evolution de la représentation féminine dans le cinéma depuis 1970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B8EE0-2D4C-41F2-A09D-922951AB965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7548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DDC602-881D-9D29-E94D-B160D8E55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6E698A-3B01-CE85-BF3D-13765E17D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34E9B5-CBAA-289E-5988-48F112063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519E54-CF5A-D3BF-73DC-64322A27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11B23C-4B1A-8222-8A02-3337BDB6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1484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475F7-E92B-192B-141A-FE71F2305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E6100F1-014E-59CD-B236-AB5FD1837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079180-6329-16EA-F6AC-C32ECC47B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43BA01-04DC-3368-AA94-1E097B04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BE22F4-6BC0-EDC0-5F8D-0CF191D6E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26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A87F486-F033-274E-539B-270B2BE3F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E742F19-7BEB-06C2-AA8C-06816CEF9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242DD0-5FF8-1807-A3EF-63B44CFDD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22D419-2225-C261-2C43-13C5031AB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4CD768-DA22-0757-434D-F39871C96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1852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227FFD-5704-F839-0460-C0C16481F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3215CA-0840-ABA3-D750-46F1724DE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3F871E-E8DD-AAB3-2790-C2472E2F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92812B-FA57-C187-4D63-84BC1402A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482DFD-2892-11B0-BB45-404E0748A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677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127FDC-880F-276B-C114-63A00D28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149186-E61E-020A-FA52-B375978E4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A44FBB-B9E0-33F8-EF88-92F1AC8D1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D1C252-DE88-4B8C-C771-921707A90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C4BE5D-789C-1300-6DB2-D516378DE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699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D385DC-CBE9-877E-3357-AD9816FA0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98C5A1-0220-490F-EA42-A1023212D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0B822D3-43E0-312F-08DA-7DC2DAD01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A743B24-5751-CA9D-BCFB-4554AD50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F7A368-D2D0-B0C5-D5F6-37B134BA6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2B09D9B-4014-6133-159F-B4A123AF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596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E0C58F-2D14-D083-DFC6-F750F1A0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0EBEC0D-F8AA-48D9-4BB4-58E50991D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7C4742-AD3A-2A25-C949-F48010F69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F10F7E0-E6CF-D2FB-E84A-33980BD8C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DD2FFC7-C46A-0370-00FD-73762B4DE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AAB8BC9-74E7-0022-A2E6-84FAC7A5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BE5F81E-2173-A60C-B487-66C2060B3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741A24E-FBAA-508F-FBAC-8FCAB92E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814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781B89-3820-D2BD-2639-F8210A588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25FB943-15BA-750B-ADB8-056527A0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A12A00D-8815-536F-A510-506155EC8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63D93EC-C099-7172-B738-71637E7AD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968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D84D6A2-568B-6E83-249C-D01D291D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7E71E2-5E06-F4CA-8768-721C7520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6ECEB7B-581B-D7C0-22F9-38C4E3DB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888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4FF9CF-FC18-D99A-607C-9C7C18E52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CE9703-BAFB-EC00-D4B7-4D3656A47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54C479C-9D4B-BC54-2B8A-EA0674466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A130295-BF76-F333-E220-DAA7533EC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5FFD1B-C41B-36F5-8D65-A5777618C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9587A61-34A0-1497-5930-6CB8DEE27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6582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CC72B5-0EF4-DD5C-255C-08936B8C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3E6A21F-A13C-07C2-9D5F-491DF093C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C329C2D-EEF4-B685-65DA-CF2E1E643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B5C0C6-E35E-4F55-EDE1-BEEFFF03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B59E42-8C7B-AA98-C145-677A2180B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D2B0C2-C9AD-A20D-1FA6-B123D2F0E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931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32E81A8-50D8-A79E-5F8D-9929A8F96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F177A6-C198-40FC-58D2-33BA1D60B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696785-1E68-99FB-E8E0-88746A550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61756-B891-419F-8054-7E16AB614B12}" type="datetimeFigureOut">
              <a:rPr lang="fr-FR" smtClean="0"/>
              <a:t>04/10/2022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535E69-55C7-E32F-0335-5882204EE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19E920-E020-97AC-CB2F-FA5DE674D7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F7395-721C-47A6-B14B-612CAAC6970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374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8F32341-C422-14EA-E362-9CDA7366F347}"/>
              </a:ext>
            </a:extLst>
          </p:cNvPr>
          <p:cNvGrpSpPr/>
          <p:nvPr/>
        </p:nvGrpSpPr>
        <p:grpSpPr>
          <a:xfrm>
            <a:off x="-204716" y="-375313"/>
            <a:ext cx="12637826" cy="7574507"/>
            <a:chOff x="-204716" y="-375313"/>
            <a:chExt cx="12637826" cy="7574507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C720DFF1-8C6A-71FE-B9A8-BCD1F1ECF720}"/>
                </a:ext>
              </a:extLst>
            </p:cNvPr>
            <p:cNvGrpSpPr/>
            <p:nvPr/>
          </p:nvGrpSpPr>
          <p:grpSpPr>
            <a:xfrm>
              <a:off x="-52253" y="-171451"/>
              <a:ext cx="12299517" cy="7239001"/>
              <a:chOff x="-52253" y="-171451"/>
              <a:chExt cx="12299517" cy="7239001"/>
            </a:xfrm>
          </p:grpSpPr>
          <p:pic>
            <p:nvPicPr>
              <p:cNvPr id="8" name="Image 7" descr="Une image contenant texte, silhouette&#10;&#10;Description générée automatiquement">
                <a:extLst>
                  <a:ext uri="{FF2B5EF4-FFF2-40B4-BE49-F238E27FC236}">
                    <a16:creationId xmlns:a16="http://schemas.microsoft.com/office/drawing/2014/main" id="{D75CA1C7-617B-9392-E1F8-A39874EEEE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29" t="10261" b="14956"/>
              <a:stretch/>
            </p:blipFill>
            <p:spPr>
              <a:xfrm>
                <a:off x="-52253" y="-171451"/>
                <a:ext cx="12299517" cy="7239001"/>
              </a:xfrm>
              <a:prstGeom prst="rect">
                <a:avLst/>
              </a:prstGeom>
            </p:spPr>
          </p:pic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9754C732-494C-AD29-CAF1-5B18527293CD}"/>
                  </a:ext>
                </a:extLst>
              </p:cNvPr>
              <p:cNvSpPr txBox="1"/>
              <p:nvPr/>
            </p:nvSpPr>
            <p:spPr>
              <a:xfrm>
                <a:off x="6567077" y="2970856"/>
                <a:ext cx="4735313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54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Et l’Homme… </a:t>
                </a:r>
              </a:p>
              <a:p>
                <a:pPr algn="ctr"/>
                <a:r>
                  <a:rPr lang="fr-FR" sz="54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Réprima la Femme</a:t>
                </a:r>
              </a:p>
            </p:txBody>
          </p: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3A7ABBA3-A879-10C0-644E-F20934A559E4}"/>
                  </a:ext>
                </a:extLst>
              </p:cNvPr>
              <p:cNvSpPr txBox="1"/>
              <p:nvPr/>
            </p:nvSpPr>
            <p:spPr>
              <a:xfrm>
                <a:off x="7121345" y="2389677"/>
                <a:ext cx="3626777" cy="588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1500"/>
                  </a:lnSpc>
                </a:pPr>
                <a:r>
                  <a:rPr lang="fr-FR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La nouvelle présentation de</a:t>
                </a:r>
              </a:p>
              <a:p>
                <a:pPr algn="ctr">
                  <a:lnSpc>
                    <a:spcPts val="2200"/>
                  </a:lnSpc>
                </a:pPr>
                <a:r>
                  <a:rPr lang="fr-FR" sz="2400" b="1" cap="small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Jeremy Verneuil</a:t>
                </a:r>
              </a:p>
            </p:txBody>
          </p:sp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6CA484E9-0C1C-E1F7-07F2-AAA67A685F62}"/>
                  </a:ext>
                </a:extLst>
              </p:cNvPr>
              <p:cNvSpPr txBox="1"/>
              <p:nvPr/>
            </p:nvSpPr>
            <p:spPr>
              <a:xfrm>
                <a:off x="393743" y="0"/>
                <a:ext cx="93009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Justine</a:t>
                </a:r>
              </a:p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Facchini</a:t>
                </a:r>
              </a:p>
            </p:txBody>
          </p:sp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A3EA8F1C-8F3F-FCD6-8AA0-ABC819E1BE46}"/>
                  </a:ext>
                </a:extLst>
              </p:cNvPr>
              <p:cNvSpPr txBox="1"/>
              <p:nvPr/>
            </p:nvSpPr>
            <p:spPr>
              <a:xfrm>
                <a:off x="1368652" y="0"/>
                <a:ext cx="1187354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Raphaëlle</a:t>
                </a:r>
              </a:p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Schlienger</a:t>
                </a:r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B7399915-6A57-7D4C-92E5-5AE51B9961F0}"/>
                  </a:ext>
                </a:extLst>
              </p:cNvPr>
              <p:cNvSpPr txBox="1"/>
              <p:nvPr/>
            </p:nvSpPr>
            <p:spPr>
              <a:xfrm>
                <a:off x="2600823" y="-1"/>
                <a:ext cx="86175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Sarah</a:t>
                </a:r>
              </a:p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Bonnet</a:t>
                </a:r>
              </a:p>
            </p:txBody>
          </p:sp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AC3AA022-0293-331F-CB68-87A921CAD99F}"/>
                  </a:ext>
                </a:extLst>
              </p:cNvPr>
              <p:cNvSpPr txBox="1"/>
              <p:nvPr/>
            </p:nvSpPr>
            <p:spPr>
              <a:xfrm>
                <a:off x="3507392" y="0"/>
                <a:ext cx="102130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Myriam</a:t>
                </a: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Azzarelli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14" name="ZoneTexte 13">
                <a:extLst>
                  <a:ext uri="{FF2B5EF4-FFF2-40B4-BE49-F238E27FC236}">
                    <a16:creationId xmlns:a16="http://schemas.microsoft.com/office/drawing/2014/main" id="{3BE1D15D-E8C1-06DC-C6C3-C0C1740CFF45}"/>
                  </a:ext>
                </a:extLst>
              </p:cNvPr>
              <p:cNvSpPr txBox="1"/>
              <p:nvPr/>
            </p:nvSpPr>
            <p:spPr>
              <a:xfrm>
                <a:off x="4573517" y="0"/>
                <a:ext cx="951129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Sophia</a:t>
                </a: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Faresse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B2F27577-1130-4063-097B-0DAA3263A74F}"/>
                  </a:ext>
                </a:extLst>
              </p:cNvPr>
              <p:cNvSpPr txBox="1"/>
              <p:nvPr/>
            </p:nvSpPr>
            <p:spPr>
              <a:xfrm>
                <a:off x="5569463" y="0"/>
                <a:ext cx="861751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Elie</a:t>
                </a: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Fabiani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795FB70D-BAC5-4EF3-B361-E32FDEFAA380}"/>
                  </a:ext>
                </a:extLst>
              </p:cNvPr>
              <p:cNvSpPr txBox="1"/>
              <p:nvPr/>
            </p:nvSpPr>
            <p:spPr>
              <a:xfrm>
                <a:off x="6476031" y="0"/>
                <a:ext cx="102130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Julien</a:t>
                </a: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Poitreau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17" name="ZoneTexte 16">
                <a:extLst>
                  <a:ext uri="{FF2B5EF4-FFF2-40B4-BE49-F238E27FC236}">
                    <a16:creationId xmlns:a16="http://schemas.microsoft.com/office/drawing/2014/main" id="{C9084049-4064-8B43-661C-D0FF86419813}"/>
                  </a:ext>
                </a:extLst>
              </p:cNvPr>
              <p:cNvSpPr txBox="1"/>
              <p:nvPr/>
            </p:nvSpPr>
            <p:spPr>
              <a:xfrm>
                <a:off x="7542156" y="-2"/>
                <a:ext cx="861751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Kevin</a:t>
                </a: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Mairot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B156B0E3-8676-5889-AA4E-25A94324384E}"/>
                  </a:ext>
                </a:extLst>
              </p:cNvPr>
              <p:cNvSpPr txBox="1"/>
              <p:nvPr/>
            </p:nvSpPr>
            <p:spPr>
              <a:xfrm>
                <a:off x="8448724" y="0"/>
                <a:ext cx="861752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Tristan</a:t>
                </a:r>
              </a:p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White</a:t>
                </a:r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1BDBB1AD-ABB5-897A-65C6-BA74E7D5D5E5}"/>
                  </a:ext>
                </a:extLst>
              </p:cNvPr>
              <p:cNvSpPr txBox="1"/>
              <p:nvPr/>
            </p:nvSpPr>
            <p:spPr>
              <a:xfrm>
                <a:off x="9355293" y="-3"/>
                <a:ext cx="87224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Heidy</a:t>
                </a:r>
                <a:endParaRPr lang="fr-FR" sz="2200" cap="small" dirty="0">
                  <a:solidFill>
                    <a:srgbClr val="EFE1D9"/>
                  </a:solidFill>
                  <a:latin typeface="Khand" panose="02000000000000000000" pitchFamily="2" charset="0"/>
                  <a:cs typeface="Khand" panose="02000000000000000000" pitchFamily="2" charset="0"/>
                </a:endParaRPr>
              </a:p>
              <a:p>
                <a:pPr algn="ctr"/>
                <a:r>
                  <a:rPr lang="fr-FR" sz="2200" cap="small" dirty="0" err="1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Daumas</a:t>
                </a:r>
                <a:endParaRPr lang="fr-FR" sz="2200" cap="small" dirty="0">
                  <a:solidFill>
                    <a:srgbClr val="EFE1D9"/>
                  </a:solidFill>
                  <a:latin typeface="Khand SemiBold" panose="02000000000000000000" pitchFamily="2" charset="0"/>
                  <a:cs typeface="Khand SemiBold" panose="02000000000000000000" pitchFamily="2" charset="0"/>
                </a:endParaRPr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18CD62E6-2957-ED1B-BCD1-1542A496D74E}"/>
                  </a:ext>
                </a:extLst>
              </p:cNvPr>
              <p:cNvSpPr txBox="1"/>
              <p:nvPr/>
            </p:nvSpPr>
            <p:spPr>
              <a:xfrm>
                <a:off x="10272348" y="0"/>
                <a:ext cx="159437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Joao</a:t>
                </a:r>
              </a:p>
              <a:p>
                <a:pPr algn="ctr"/>
                <a:r>
                  <a:rPr lang="fr-FR" sz="2200" cap="small" dirty="0">
                    <a:solidFill>
                      <a:srgbClr val="EFE1D9"/>
                    </a:solidFill>
                    <a:latin typeface="Khand SemiBold" panose="02000000000000000000" pitchFamily="2" charset="0"/>
                    <a:cs typeface="Khand SemiBold" panose="02000000000000000000" pitchFamily="2" charset="0"/>
                  </a:rPr>
                  <a:t>Xavier Cardoso</a:t>
                </a:r>
              </a:p>
            </p:txBody>
          </p:sp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E67E4A5E-4D09-AC00-FCCA-13256B52B69E}"/>
                  </a:ext>
                </a:extLst>
              </p:cNvPr>
              <p:cNvSpPr txBox="1"/>
              <p:nvPr/>
            </p:nvSpPr>
            <p:spPr>
              <a:xfrm>
                <a:off x="3020136" y="5802631"/>
                <a:ext cx="6151728" cy="3808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ts val="2200"/>
                  </a:lnSpc>
                </a:pPr>
                <a:r>
                  <a:rPr lang="fr-FR" sz="2000" b="1" cap="small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Khand" panose="02000000000000000000" pitchFamily="2" charset="0"/>
                    <a:cs typeface="Khand" panose="02000000000000000000" pitchFamily="2" charset="0"/>
                  </a:rPr>
                  <a:t>4 octobre 2022</a:t>
                </a:r>
              </a:p>
            </p:txBody>
          </p:sp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E745622C-49A7-B45B-8426-E7EFD660E899}"/>
                  </a:ext>
                </a:extLst>
              </p:cNvPr>
              <p:cNvSpPr txBox="1"/>
              <p:nvPr/>
            </p:nvSpPr>
            <p:spPr>
              <a:xfrm>
                <a:off x="2397456" y="6097165"/>
                <a:ext cx="7397088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400" kern="0" cap="small" dirty="0">
                    <a:solidFill>
                      <a:srgbClr val="EFE1D9"/>
                    </a:solidFill>
                    <a:latin typeface="Bahnschrift Condensed" panose="020B0502040204020203" pitchFamily="34" charset="0"/>
                    <a:cs typeface="Khand" panose="02000000000000000000" pitchFamily="2" charset="0"/>
                  </a:rPr>
                  <a:t>LA NEUROSCHOOL vous présente: une production AMU, une présentation de JEREMY VERNEUIL, ET L’HOMME… REPRIMA LA FEMME, scénario JEREMY VERNEUIL, coréalisatrice JUSTINE FACCHINI  directeur de production NICOLAS ROCHET </a:t>
                </a:r>
              </a:p>
              <a:p>
                <a:pPr algn="ctr"/>
                <a:r>
                  <a:rPr lang="fr-FR" sz="1400" kern="0" cap="small" dirty="0">
                    <a:solidFill>
                      <a:srgbClr val="EFE1D9"/>
                    </a:solidFill>
                    <a:latin typeface="Bahnschrift Condensed" panose="020B0502040204020203" pitchFamily="34" charset="0"/>
                    <a:cs typeface="Khand" panose="02000000000000000000" pitchFamily="2" charset="0"/>
                  </a:rPr>
                  <a:t>une coproduction JUMY PRODUCTIONS, avec le soutien de JULIE KOENIG, ANNABELLE BLANGERO &amp; NICOLAS CATZ</a:t>
                </a:r>
                <a:endParaRPr lang="fr-FR" sz="1400" kern="0" dirty="0">
                  <a:latin typeface="Bahnschrift Condensed" panose="020B0502040204020203" pitchFamily="34" charset="0"/>
                </a:endParaRPr>
              </a:p>
            </p:txBody>
          </p:sp>
          <p:pic>
            <p:nvPicPr>
              <p:cNvPr id="27" name="Image 26">
                <a:extLst>
                  <a:ext uri="{FF2B5EF4-FFF2-40B4-BE49-F238E27FC236}">
                    <a16:creationId xmlns:a16="http://schemas.microsoft.com/office/drawing/2014/main" id="{E7692C39-369D-AFB0-3915-D75560A9D5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0972" y="6463642"/>
                <a:ext cx="639935" cy="264480"/>
              </a:xfrm>
              <a:prstGeom prst="rect">
                <a:avLst/>
              </a:prstGeom>
            </p:spPr>
          </p:pic>
          <p:pic>
            <p:nvPicPr>
              <p:cNvPr id="29" name="Image 28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0B903736-5369-97FE-18B2-24CD63D6C8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62397" y="6505349"/>
                <a:ext cx="632436" cy="222773"/>
              </a:xfrm>
              <a:prstGeom prst="rect">
                <a:avLst/>
              </a:prstGeom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E950F56-F4CF-D5DA-5E25-ABC74B1D664D}"/>
                </a:ext>
              </a:extLst>
            </p:cNvPr>
            <p:cNvSpPr>
              <a:spLocks/>
            </p:cNvSpPr>
            <p:nvPr/>
          </p:nvSpPr>
          <p:spPr>
            <a:xfrm>
              <a:off x="-204716" y="-375313"/>
              <a:ext cx="12637826" cy="7574507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600675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364D109-35CE-5A64-E348-877153FCA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83" y="1249128"/>
            <a:ext cx="2409843" cy="581029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1B4FA0A-CEE8-560E-F4DF-CC31030042A0}"/>
              </a:ext>
            </a:extLst>
          </p:cNvPr>
          <p:cNvCxnSpPr>
            <a:cxnSpLocks/>
          </p:cNvCxnSpPr>
          <p:nvPr/>
        </p:nvCxnSpPr>
        <p:spPr>
          <a:xfrm>
            <a:off x="3086202" y="1539643"/>
            <a:ext cx="674344" cy="0"/>
          </a:xfrm>
          <a:prstGeom prst="straightConnector1">
            <a:avLst/>
          </a:prstGeom>
          <a:ln w="76200">
            <a:solidFill>
              <a:srgbClr val="03254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6CF34F4C-D876-EB9F-3217-2ED1942356A6}"/>
              </a:ext>
            </a:extLst>
          </p:cNvPr>
          <p:cNvSpPr txBox="1"/>
          <p:nvPr/>
        </p:nvSpPr>
        <p:spPr>
          <a:xfrm>
            <a:off x="405726" y="2001729"/>
            <a:ext cx="379688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VARIABLES : 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Catégorie principale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Préférence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Décennie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Région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.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Ratio femmes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Rôle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Age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homme et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solidFill>
                <a:srgbClr val="03B4E4"/>
              </a:solidFill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Budget, Revenue,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Rentabilité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Suite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Adaptation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Reboot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Note moyenne &amp; Nb de notes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Score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Bechdel</a:t>
            </a:r>
            <a:endParaRPr lang="fr-FR" sz="1600" dirty="0"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2:45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8690789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423BF3C-4D42-E750-55F5-1E231007D15E}"/>
              </a:ext>
            </a:extLst>
          </p:cNvPr>
          <p:cNvSpPr txBox="1"/>
          <p:nvPr/>
        </p:nvSpPr>
        <p:spPr>
          <a:xfrm>
            <a:off x="3784767" y="1229072"/>
            <a:ext cx="75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25022</a:t>
            </a:r>
          </a:p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films</a:t>
            </a:r>
            <a:endParaRPr lang="fr-FR" b="1" dirty="0"/>
          </a:p>
        </p:txBody>
      </p: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D7D0BFE3-954C-D060-5A6E-829198CEBE89}"/>
              </a:ext>
            </a:extLst>
          </p:cNvPr>
          <p:cNvGrpSpPr/>
          <p:nvPr/>
        </p:nvGrpSpPr>
        <p:grpSpPr>
          <a:xfrm>
            <a:off x="4538211" y="1175101"/>
            <a:ext cx="2064883" cy="808848"/>
            <a:chOff x="4538211" y="1175101"/>
            <a:chExt cx="2064883" cy="808848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19FEBA86-787D-B4A9-0BA1-081E9F272E52}"/>
                </a:ext>
              </a:extLst>
            </p:cNvPr>
            <p:cNvGrpSpPr/>
            <p:nvPr/>
          </p:nvGrpSpPr>
          <p:grpSpPr>
            <a:xfrm>
              <a:off x="4538211" y="1175101"/>
              <a:ext cx="1405386" cy="370043"/>
              <a:chOff x="4913527" y="1175101"/>
              <a:chExt cx="1405386" cy="370043"/>
            </a:xfrm>
          </p:grpSpPr>
          <p:cxnSp>
            <p:nvCxnSpPr>
              <p:cNvPr id="17" name="Connecteur droit avec flèche 16">
                <a:extLst>
                  <a:ext uri="{FF2B5EF4-FFF2-40B4-BE49-F238E27FC236}">
                    <a16:creationId xmlns:a16="http://schemas.microsoft.com/office/drawing/2014/main" id="{F9C37BD2-1AB3-0824-DF55-4C470D332A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53118" y="1539643"/>
                <a:ext cx="1365795" cy="5501"/>
              </a:xfrm>
              <a:prstGeom prst="straightConnector1">
                <a:avLst/>
              </a:prstGeom>
              <a:ln w="76200">
                <a:solidFill>
                  <a:srgbClr val="03254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2CA5CA79-D8BA-ECF7-3D35-9BF4F0C61FE4}"/>
                  </a:ext>
                </a:extLst>
              </p:cNvPr>
              <p:cNvSpPr txBox="1"/>
              <p:nvPr/>
            </p:nvSpPr>
            <p:spPr>
              <a:xfrm>
                <a:off x="4913527" y="1175101"/>
                <a:ext cx="11869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b="1" dirty="0">
                    <a:latin typeface="Khand" panose="02000000000000000000" pitchFamily="2" charset="0"/>
                    <a:cs typeface="Khand" panose="02000000000000000000" pitchFamily="2" charset="0"/>
                  </a:rPr>
                  <a:t>Rentabilité</a:t>
                </a:r>
              </a:p>
            </p:txBody>
          </p:sp>
        </p:grp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662FC901-1A37-87ED-F6CA-73269A5B9F33}"/>
                </a:ext>
              </a:extLst>
            </p:cNvPr>
            <p:cNvSpPr txBox="1"/>
            <p:nvPr/>
          </p:nvSpPr>
          <p:spPr>
            <a:xfrm>
              <a:off x="4584856" y="1614617"/>
              <a:ext cx="110010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1970-2020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94366563-BDB1-04C1-65D8-1A38953E9961}"/>
                </a:ext>
              </a:extLst>
            </p:cNvPr>
            <p:cNvSpPr txBox="1"/>
            <p:nvPr/>
          </p:nvSpPr>
          <p:spPr>
            <a:xfrm>
              <a:off x="5968090" y="1215766"/>
              <a:ext cx="6350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5714</a:t>
              </a:r>
            </a:p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films</a:t>
              </a:r>
              <a:endParaRPr lang="fr-FR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96665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364D109-35CE-5A64-E348-877153FCA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83" y="1249128"/>
            <a:ext cx="2409843" cy="581029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1B4FA0A-CEE8-560E-F4DF-CC31030042A0}"/>
              </a:ext>
            </a:extLst>
          </p:cNvPr>
          <p:cNvCxnSpPr>
            <a:cxnSpLocks/>
          </p:cNvCxnSpPr>
          <p:nvPr/>
        </p:nvCxnSpPr>
        <p:spPr>
          <a:xfrm>
            <a:off x="3086202" y="1539643"/>
            <a:ext cx="674344" cy="0"/>
          </a:xfrm>
          <a:prstGeom prst="straightConnector1">
            <a:avLst/>
          </a:prstGeom>
          <a:ln w="76200">
            <a:solidFill>
              <a:srgbClr val="03254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6CF34F4C-D876-EB9F-3217-2ED1942356A6}"/>
              </a:ext>
            </a:extLst>
          </p:cNvPr>
          <p:cNvSpPr txBox="1"/>
          <p:nvPr/>
        </p:nvSpPr>
        <p:spPr>
          <a:xfrm>
            <a:off x="405726" y="2001729"/>
            <a:ext cx="379688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VARIABLES : 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Catégorie principale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Préférence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Décennie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Région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.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Ratio femmes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Rôle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Age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homme et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solidFill>
                <a:srgbClr val="03B4E4"/>
              </a:solidFill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Budget, Revenue,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Rentabilité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Suite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Adaptation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Reboot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Note moyenne &amp; Nb de notes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Score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Bechdel</a:t>
            </a:r>
            <a:endParaRPr lang="fr-FR" sz="1600" dirty="0"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2:55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8465601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AC3174A-1BB3-C870-FCFF-43E7862E5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0353" y="2504233"/>
            <a:ext cx="6400813" cy="2743205"/>
          </a:xfrm>
          <a:prstGeom prst="rect">
            <a:avLst/>
          </a:prstGeom>
          <a:ln w="28575"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D2DF43FA-DA99-84D6-2111-69A8F46F3C15}"/>
              </a:ext>
            </a:extLst>
          </p:cNvPr>
          <p:cNvSpPr txBox="1"/>
          <p:nvPr/>
        </p:nvSpPr>
        <p:spPr>
          <a:xfrm>
            <a:off x="3784767" y="1229072"/>
            <a:ext cx="75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25022</a:t>
            </a:r>
          </a:p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films</a:t>
            </a:r>
            <a:endParaRPr lang="fr-FR" b="1" dirty="0"/>
          </a:p>
        </p:txBody>
      </p: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CDF605C7-6B1A-5BC3-1D16-D0D9FC6C1E85}"/>
              </a:ext>
            </a:extLst>
          </p:cNvPr>
          <p:cNvGrpSpPr/>
          <p:nvPr/>
        </p:nvGrpSpPr>
        <p:grpSpPr>
          <a:xfrm>
            <a:off x="4538211" y="1175101"/>
            <a:ext cx="2064883" cy="808848"/>
            <a:chOff x="4538211" y="1175101"/>
            <a:chExt cx="2064883" cy="808848"/>
          </a:xfrm>
        </p:grpSpPr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5276B2E4-6532-E145-9781-313E111A3251}"/>
                </a:ext>
              </a:extLst>
            </p:cNvPr>
            <p:cNvGrpSpPr/>
            <p:nvPr/>
          </p:nvGrpSpPr>
          <p:grpSpPr>
            <a:xfrm>
              <a:off x="4538211" y="1175101"/>
              <a:ext cx="1405386" cy="370043"/>
              <a:chOff x="4913527" y="1175101"/>
              <a:chExt cx="1405386" cy="370043"/>
            </a:xfrm>
          </p:grpSpPr>
          <p:cxnSp>
            <p:nvCxnSpPr>
              <p:cNvPr id="59" name="Connecteur droit avec flèche 58">
                <a:extLst>
                  <a:ext uri="{FF2B5EF4-FFF2-40B4-BE49-F238E27FC236}">
                    <a16:creationId xmlns:a16="http://schemas.microsoft.com/office/drawing/2014/main" id="{F39530E7-7035-DF0D-F7CE-7D68D24D277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53118" y="1539643"/>
                <a:ext cx="1365795" cy="5501"/>
              </a:xfrm>
              <a:prstGeom prst="straightConnector1">
                <a:avLst/>
              </a:prstGeom>
              <a:ln w="76200">
                <a:solidFill>
                  <a:srgbClr val="03254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ZoneTexte 59">
                <a:extLst>
                  <a:ext uri="{FF2B5EF4-FFF2-40B4-BE49-F238E27FC236}">
                    <a16:creationId xmlns:a16="http://schemas.microsoft.com/office/drawing/2014/main" id="{E3C46782-74CC-1B8B-148B-51513A300DDA}"/>
                  </a:ext>
                </a:extLst>
              </p:cNvPr>
              <p:cNvSpPr txBox="1"/>
              <p:nvPr/>
            </p:nvSpPr>
            <p:spPr>
              <a:xfrm>
                <a:off x="4913527" y="1175101"/>
                <a:ext cx="11869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b="1" dirty="0">
                    <a:latin typeface="Khand" panose="02000000000000000000" pitchFamily="2" charset="0"/>
                    <a:cs typeface="Khand" panose="02000000000000000000" pitchFamily="2" charset="0"/>
                  </a:rPr>
                  <a:t>Rentabilité</a:t>
                </a:r>
              </a:p>
            </p:txBody>
          </p:sp>
        </p:grp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ACF9A723-6E74-0C5F-571E-EB92DDC535B8}"/>
                </a:ext>
              </a:extLst>
            </p:cNvPr>
            <p:cNvSpPr txBox="1"/>
            <p:nvPr/>
          </p:nvSpPr>
          <p:spPr>
            <a:xfrm>
              <a:off x="4584856" y="1614617"/>
              <a:ext cx="110010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1970-2020</a:t>
              </a:r>
            </a:p>
          </p:txBody>
        </p:sp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id="{BCFFB1BA-059C-D9C7-F547-F6A11075102F}"/>
                </a:ext>
              </a:extLst>
            </p:cNvPr>
            <p:cNvSpPr txBox="1"/>
            <p:nvPr/>
          </p:nvSpPr>
          <p:spPr>
            <a:xfrm>
              <a:off x="5968090" y="1215766"/>
              <a:ext cx="6350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5714</a:t>
              </a:r>
            </a:p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films</a:t>
              </a:r>
              <a:endParaRPr lang="fr-FR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13740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364D109-35CE-5A64-E348-877153FCA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83" y="1249128"/>
            <a:ext cx="2409843" cy="581029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1B4FA0A-CEE8-560E-F4DF-CC31030042A0}"/>
              </a:ext>
            </a:extLst>
          </p:cNvPr>
          <p:cNvCxnSpPr>
            <a:cxnSpLocks/>
          </p:cNvCxnSpPr>
          <p:nvPr/>
        </p:nvCxnSpPr>
        <p:spPr>
          <a:xfrm>
            <a:off x="3086202" y="1539643"/>
            <a:ext cx="674344" cy="0"/>
          </a:xfrm>
          <a:prstGeom prst="straightConnector1">
            <a:avLst/>
          </a:prstGeom>
          <a:ln w="76200">
            <a:solidFill>
              <a:srgbClr val="03254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6CF34F4C-D876-EB9F-3217-2ED1942356A6}"/>
              </a:ext>
            </a:extLst>
          </p:cNvPr>
          <p:cNvSpPr txBox="1"/>
          <p:nvPr/>
        </p:nvSpPr>
        <p:spPr>
          <a:xfrm>
            <a:off x="405726" y="2001729"/>
            <a:ext cx="379688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VARIABLES : 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Catégorie principale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Préférence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Décennie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Région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.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Ratio femmes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Rôle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Age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homme et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solidFill>
                <a:srgbClr val="03B4E4"/>
              </a:solidFill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Budget, Revenue,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Rentabilité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Suite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Adaptation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Reboot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Note moyenne &amp; Nb de notes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Score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Bechdel</a:t>
            </a:r>
            <a:endParaRPr lang="fr-FR" sz="1600" dirty="0"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3:35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7906041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70F477C-7F1B-027E-8C59-8CD54C81195A}"/>
              </a:ext>
            </a:extLst>
          </p:cNvPr>
          <p:cNvSpPr txBox="1"/>
          <p:nvPr/>
        </p:nvSpPr>
        <p:spPr>
          <a:xfrm>
            <a:off x="3784767" y="1229072"/>
            <a:ext cx="75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25022</a:t>
            </a:r>
          </a:p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films</a:t>
            </a:r>
            <a:endParaRPr lang="fr-FR" b="1" dirty="0"/>
          </a:p>
        </p:txBody>
      </p: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7C2269BE-0379-EFAF-7296-5D2024F13551}"/>
              </a:ext>
            </a:extLst>
          </p:cNvPr>
          <p:cNvGrpSpPr/>
          <p:nvPr/>
        </p:nvGrpSpPr>
        <p:grpSpPr>
          <a:xfrm>
            <a:off x="6706962" y="1170438"/>
            <a:ext cx="1960693" cy="692497"/>
            <a:chOff x="7685866" y="1169600"/>
            <a:chExt cx="1960693" cy="692497"/>
          </a:xfrm>
        </p:grpSpPr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4172F899-89E7-E8DA-FC00-CD3F0F27AC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96715" y="1538932"/>
              <a:ext cx="1310815" cy="711"/>
            </a:xfrm>
            <a:prstGeom prst="straightConnector1">
              <a:avLst/>
            </a:prstGeom>
            <a:ln w="76200">
              <a:solidFill>
                <a:srgbClr val="03254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BD49611F-2ECB-7040-9FE8-4144D4BC4AEF}"/>
                </a:ext>
              </a:extLst>
            </p:cNvPr>
            <p:cNvSpPr txBox="1"/>
            <p:nvPr/>
          </p:nvSpPr>
          <p:spPr>
            <a:xfrm>
              <a:off x="7685866" y="1169600"/>
              <a:ext cx="110010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2010-2020</a:t>
              </a:r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F4AF87A8-66AD-E282-9242-CB4835B202D5}"/>
                </a:ext>
              </a:extLst>
            </p:cNvPr>
            <p:cNvSpPr txBox="1"/>
            <p:nvPr/>
          </p:nvSpPr>
          <p:spPr>
            <a:xfrm>
              <a:off x="9011555" y="1215766"/>
              <a:ext cx="6350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1901</a:t>
              </a:r>
            </a:p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films</a:t>
              </a:r>
              <a:endParaRPr lang="fr-FR" b="1" dirty="0"/>
            </a:p>
          </p:txBody>
        </p:sp>
      </p:grpSp>
      <p:sp>
        <p:nvSpPr>
          <p:cNvPr id="62" name="ZoneTexte 61">
            <a:extLst>
              <a:ext uri="{FF2B5EF4-FFF2-40B4-BE49-F238E27FC236}">
                <a16:creationId xmlns:a16="http://schemas.microsoft.com/office/drawing/2014/main" id="{B19A95E8-8A88-ADA9-0121-D0E4DD42E04D}"/>
              </a:ext>
            </a:extLst>
          </p:cNvPr>
          <p:cNvSpPr txBox="1"/>
          <p:nvPr/>
        </p:nvSpPr>
        <p:spPr>
          <a:xfrm>
            <a:off x="6739311" y="1563866"/>
            <a:ext cx="10415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+50 notes</a:t>
            </a:r>
            <a:endParaRPr lang="fr-FR" b="1" dirty="0"/>
          </a:p>
        </p:txBody>
      </p: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1282AE84-AE0D-9765-D4E3-B09AB06197D7}"/>
              </a:ext>
            </a:extLst>
          </p:cNvPr>
          <p:cNvGrpSpPr/>
          <p:nvPr/>
        </p:nvGrpSpPr>
        <p:grpSpPr>
          <a:xfrm>
            <a:off x="4538211" y="1175101"/>
            <a:ext cx="2064883" cy="808848"/>
            <a:chOff x="4538211" y="1175101"/>
            <a:chExt cx="2064883" cy="808848"/>
          </a:xfrm>
        </p:grpSpPr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3DA7A3D3-25D9-50D3-79D2-541213395823}"/>
                </a:ext>
              </a:extLst>
            </p:cNvPr>
            <p:cNvGrpSpPr/>
            <p:nvPr/>
          </p:nvGrpSpPr>
          <p:grpSpPr>
            <a:xfrm>
              <a:off x="4538211" y="1175101"/>
              <a:ext cx="1405386" cy="370043"/>
              <a:chOff x="4913527" y="1175101"/>
              <a:chExt cx="1405386" cy="370043"/>
            </a:xfrm>
          </p:grpSpPr>
          <p:cxnSp>
            <p:nvCxnSpPr>
              <p:cNvPr id="67" name="Connecteur droit avec flèche 66">
                <a:extLst>
                  <a:ext uri="{FF2B5EF4-FFF2-40B4-BE49-F238E27FC236}">
                    <a16:creationId xmlns:a16="http://schemas.microsoft.com/office/drawing/2014/main" id="{A1947C6A-5152-000B-4D9B-1F2819DEC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53118" y="1539643"/>
                <a:ext cx="1365795" cy="5501"/>
              </a:xfrm>
              <a:prstGeom prst="straightConnector1">
                <a:avLst/>
              </a:prstGeom>
              <a:ln w="76200">
                <a:solidFill>
                  <a:srgbClr val="03254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ZoneTexte 67">
                <a:extLst>
                  <a:ext uri="{FF2B5EF4-FFF2-40B4-BE49-F238E27FC236}">
                    <a16:creationId xmlns:a16="http://schemas.microsoft.com/office/drawing/2014/main" id="{D1263E52-CDD2-BAF9-D3A6-4F40810C78E9}"/>
                  </a:ext>
                </a:extLst>
              </p:cNvPr>
              <p:cNvSpPr txBox="1"/>
              <p:nvPr/>
            </p:nvSpPr>
            <p:spPr>
              <a:xfrm>
                <a:off x="4913527" y="1175101"/>
                <a:ext cx="11869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b="1" dirty="0">
                    <a:latin typeface="Khand" panose="02000000000000000000" pitchFamily="2" charset="0"/>
                    <a:cs typeface="Khand" panose="02000000000000000000" pitchFamily="2" charset="0"/>
                  </a:rPr>
                  <a:t>Rentabilité</a:t>
                </a:r>
              </a:p>
            </p:txBody>
          </p:sp>
        </p:grp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A509FCAA-7C32-6B63-F5D7-6CB67B250032}"/>
                </a:ext>
              </a:extLst>
            </p:cNvPr>
            <p:cNvSpPr txBox="1"/>
            <p:nvPr/>
          </p:nvSpPr>
          <p:spPr>
            <a:xfrm>
              <a:off x="4584856" y="1614617"/>
              <a:ext cx="110010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1970-2020</a:t>
              </a:r>
            </a:p>
          </p:txBody>
        </p: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2B97FDB3-D699-656E-2E80-AFCBB8106345}"/>
                </a:ext>
              </a:extLst>
            </p:cNvPr>
            <p:cNvSpPr txBox="1"/>
            <p:nvPr/>
          </p:nvSpPr>
          <p:spPr>
            <a:xfrm>
              <a:off x="5968090" y="1215766"/>
              <a:ext cx="63500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5714</a:t>
              </a:r>
            </a:p>
            <a:p>
              <a:pPr algn="ctr"/>
              <a:r>
                <a:rPr lang="fr-FR" b="1" dirty="0">
                  <a:latin typeface="Khand" panose="02000000000000000000" pitchFamily="2" charset="0"/>
                  <a:cs typeface="Khand" panose="02000000000000000000" pitchFamily="2" charset="0"/>
                </a:rPr>
                <a:t>films</a:t>
              </a:r>
              <a:endParaRPr lang="fr-FR" b="1" dirty="0"/>
            </a:p>
          </p:txBody>
        </p:sp>
      </p:grpSp>
      <p:pic>
        <p:nvPicPr>
          <p:cNvPr id="69" name="Image 68">
            <a:extLst>
              <a:ext uri="{FF2B5EF4-FFF2-40B4-BE49-F238E27FC236}">
                <a16:creationId xmlns:a16="http://schemas.microsoft.com/office/drawing/2014/main" id="{A07B1BA1-249B-C184-68E7-FC99420967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0353" y="2504233"/>
            <a:ext cx="6400813" cy="2743205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169314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6DA7ED6-3DB1-13C3-9765-EBE2767B010C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3:50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7366949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5E9FCE7-5141-938F-E5A3-52267F2D414C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C9A1F70-BB9B-0BDC-E454-589133D3BB14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</p:spTree>
    <p:extLst>
      <p:ext uri="{BB962C8B-B14F-4D97-AF65-F5344CB8AC3E}">
        <p14:creationId xmlns:p14="http://schemas.microsoft.com/office/powerpoint/2010/main" val="2701817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DC7C1E6A-092B-D0B8-EE55-57716C6D39BF}"/>
              </a:ext>
            </a:extLst>
          </p:cNvPr>
          <p:cNvCxnSpPr>
            <a:cxnSpLocks/>
          </p:cNvCxnSpPr>
          <p:nvPr/>
        </p:nvCxnSpPr>
        <p:spPr>
          <a:xfrm>
            <a:off x="3597555" y="3368207"/>
            <a:ext cx="674344" cy="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6DA7ED6-3DB1-13C3-9765-EBE2767B010C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4:10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6991632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5E9FCE7-5141-938F-E5A3-52267F2D414C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C9A1F70-BB9B-0BDC-E454-589133D3BB14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54CF977-6F84-0F83-8DEC-CEBFDEBB2261}"/>
              </a:ext>
            </a:extLst>
          </p:cNvPr>
          <p:cNvGrpSpPr/>
          <p:nvPr/>
        </p:nvGrpSpPr>
        <p:grpSpPr>
          <a:xfrm>
            <a:off x="4355369" y="2783923"/>
            <a:ext cx="1494061" cy="1166370"/>
            <a:chOff x="4538249" y="2518026"/>
            <a:chExt cx="1494061" cy="116637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F0A7100A-4C41-B054-A64A-F11137BE3782}"/>
                </a:ext>
              </a:extLst>
            </p:cNvPr>
            <p:cNvSpPr/>
            <p:nvPr/>
          </p:nvSpPr>
          <p:spPr>
            <a:xfrm>
              <a:off x="4538249" y="2518026"/>
              <a:ext cx="1494061" cy="1166370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1539199D-186D-6700-CF1A-075307560376}"/>
                </a:ext>
              </a:extLst>
            </p:cNvPr>
            <p:cNvSpPr txBox="1"/>
            <p:nvPr/>
          </p:nvSpPr>
          <p:spPr>
            <a:xfrm>
              <a:off x="4657051" y="2713019"/>
              <a:ext cx="128929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StandardScaler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OneHotEncoder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947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2EA683A5-F5CA-A1DA-D297-4F9FECF2F8AF}"/>
              </a:ext>
            </a:extLst>
          </p:cNvPr>
          <p:cNvCxnSpPr>
            <a:cxnSpLocks/>
          </p:cNvCxnSpPr>
          <p:nvPr/>
        </p:nvCxnSpPr>
        <p:spPr>
          <a:xfrm flipV="1">
            <a:off x="5102399" y="2272116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DC7C1E6A-092B-D0B8-EE55-57716C6D39BF}"/>
              </a:ext>
            </a:extLst>
          </p:cNvPr>
          <p:cNvCxnSpPr>
            <a:cxnSpLocks/>
          </p:cNvCxnSpPr>
          <p:nvPr/>
        </p:nvCxnSpPr>
        <p:spPr>
          <a:xfrm>
            <a:off x="3597555" y="3368207"/>
            <a:ext cx="674344" cy="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6DA7ED6-3DB1-13C3-9765-EBE2767B010C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4:18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6841504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5E9FCE7-5141-938F-E5A3-52267F2D414C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C9A1F70-BB9B-0BDC-E454-589133D3BB14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54CF977-6F84-0F83-8DEC-CEBFDEBB2261}"/>
              </a:ext>
            </a:extLst>
          </p:cNvPr>
          <p:cNvGrpSpPr/>
          <p:nvPr/>
        </p:nvGrpSpPr>
        <p:grpSpPr>
          <a:xfrm>
            <a:off x="4355369" y="2783923"/>
            <a:ext cx="1494061" cy="1166370"/>
            <a:chOff x="4538249" y="2518026"/>
            <a:chExt cx="1494061" cy="1166370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F0A7100A-4C41-B054-A64A-F11137BE3782}"/>
                </a:ext>
              </a:extLst>
            </p:cNvPr>
            <p:cNvSpPr/>
            <p:nvPr/>
          </p:nvSpPr>
          <p:spPr>
            <a:xfrm>
              <a:off x="4538249" y="2518026"/>
              <a:ext cx="1494061" cy="1166370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1539199D-186D-6700-CF1A-075307560376}"/>
                </a:ext>
              </a:extLst>
            </p:cNvPr>
            <p:cNvSpPr txBox="1"/>
            <p:nvPr/>
          </p:nvSpPr>
          <p:spPr>
            <a:xfrm>
              <a:off x="4657051" y="2713019"/>
              <a:ext cx="128929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StandardScaler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OneHotEncoder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69422D13-FA36-55AD-5332-3A6266B63547}"/>
              </a:ext>
            </a:extLst>
          </p:cNvPr>
          <p:cNvGrpSpPr/>
          <p:nvPr/>
        </p:nvGrpSpPr>
        <p:grpSpPr>
          <a:xfrm>
            <a:off x="4483266" y="1183712"/>
            <a:ext cx="1238266" cy="1012259"/>
            <a:chOff x="4538249" y="2518025"/>
            <a:chExt cx="1712296" cy="1418292"/>
          </a:xfrm>
        </p:grpSpPr>
        <p:sp>
          <p:nvSpPr>
            <p:cNvPr id="56" name="Rectangle : coins arrondis 55">
              <a:extLst>
                <a:ext uri="{FF2B5EF4-FFF2-40B4-BE49-F238E27FC236}">
                  <a16:creationId xmlns:a16="http://schemas.microsoft.com/office/drawing/2014/main" id="{78A1E92C-9A2C-F908-DEC5-F23FE5BB5F5F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52E79A6D-ACF0-8B91-4ECC-2CD6BCC83EA6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(n clusters)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6829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4:30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6534431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FD9EB52-B403-64F8-9099-627C1C76D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285" y="2303342"/>
            <a:ext cx="5289928" cy="2267112"/>
          </a:xfrm>
          <a:prstGeom prst="rect">
            <a:avLst/>
          </a:prstGeom>
          <a:ln w="28575">
            <a:solidFill>
              <a:schemeClr val="bg1">
                <a:lumMod val="85000"/>
              </a:schemeClr>
            </a:solidFill>
          </a:ln>
        </p:spPr>
      </p:pic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55FCE136-59B9-3D34-E4D8-FC267D7B4C75}"/>
              </a:ext>
            </a:extLst>
          </p:cNvPr>
          <p:cNvCxnSpPr>
            <a:cxnSpLocks/>
          </p:cNvCxnSpPr>
          <p:nvPr/>
        </p:nvCxnSpPr>
        <p:spPr>
          <a:xfrm flipV="1">
            <a:off x="5102399" y="2272116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B604CE56-FAC7-43DE-AD9A-624C4B597445}"/>
              </a:ext>
            </a:extLst>
          </p:cNvPr>
          <p:cNvCxnSpPr>
            <a:cxnSpLocks/>
          </p:cNvCxnSpPr>
          <p:nvPr/>
        </p:nvCxnSpPr>
        <p:spPr>
          <a:xfrm>
            <a:off x="3597555" y="3368207"/>
            <a:ext cx="674344" cy="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27E697B1-8A3D-EA16-A79B-41C2D28723F1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CE86FE8-F260-6E0B-E38C-2871C712B5E3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8E815A9F-D8CE-12AC-FDBD-11DE60C189F1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DC7CE684-CA60-F25D-A7AE-E5DA19706C03}"/>
              </a:ext>
            </a:extLst>
          </p:cNvPr>
          <p:cNvGrpSpPr/>
          <p:nvPr/>
        </p:nvGrpSpPr>
        <p:grpSpPr>
          <a:xfrm>
            <a:off x="4355369" y="2783923"/>
            <a:ext cx="1494061" cy="1166370"/>
            <a:chOff x="4538249" y="2518026"/>
            <a:chExt cx="1494061" cy="1166370"/>
          </a:xfrm>
        </p:grpSpPr>
        <p:sp>
          <p:nvSpPr>
            <p:cNvPr id="60" name="Rectangle : coins arrondis 59">
              <a:extLst>
                <a:ext uri="{FF2B5EF4-FFF2-40B4-BE49-F238E27FC236}">
                  <a16:creationId xmlns:a16="http://schemas.microsoft.com/office/drawing/2014/main" id="{AE3DE2D6-1C76-4812-E1AB-EB10D551119B}"/>
                </a:ext>
              </a:extLst>
            </p:cNvPr>
            <p:cNvSpPr/>
            <p:nvPr/>
          </p:nvSpPr>
          <p:spPr>
            <a:xfrm>
              <a:off x="4538249" y="2518026"/>
              <a:ext cx="1494061" cy="1166370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3350545E-F135-9CF1-EDBE-E3FF312E1DC0}"/>
                </a:ext>
              </a:extLst>
            </p:cNvPr>
            <p:cNvSpPr txBox="1"/>
            <p:nvPr/>
          </p:nvSpPr>
          <p:spPr>
            <a:xfrm>
              <a:off x="4657051" y="2713019"/>
              <a:ext cx="128929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StandardScaler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OneHotEncoder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</p:txBody>
        </p: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275AF967-A670-5E80-FFAA-A3063515F015}"/>
              </a:ext>
            </a:extLst>
          </p:cNvPr>
          <p:cNvGrpSpPr/>
          <p:nvPr/>
        </p:nvGrpSpPr>
        <p:grpSpPr>
          <a:xfrm>
            <a:off x="4483266" y="1183712"/>
            <a:ext cx="1238266" cy="1012259"/>
            <a:chOff x="4538249" y="2518025"/>
            <a:chExt cx="1712296" cy="1418292"/>
          </a:xfrm>
        </p:grpSpPr>
        <p:sp>
          <p:nvSpPr>
            <p:cNvPr id="63" name="Rectangle : coins arrondis 62">
              <a:extLst>
                <a:ext uri="{FF2B5EF4-FFF2-40B4-BE49-F238E27FC236}">
                  <a16:creationId xmlns:a16="http://schemas.microsoft.com/office/drawing/2014/main" id="{4EDCC7F0-729F-111B-C5EA-CD64919EBB5C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10F39931-E5C3-5976-A492-BF3D75B60D6C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(n clusters)</a:t>
              </a:r>
            </a:p>
          </p:txBody>
        </p:sp>
      </p:grpSp>
      <p:sp>
        <p:nvSpPr>
          <p:cNvPr id="65" name="ZoneTexte 64">
            <a:extLst>
              <a:ext uri="{FF2B5EF4-FFF2-40B4-BE49-F238E27FC236}">
                <a16:creationId xmlns:a16="http://schemas.microsoft.com/office/drawing/2014/main" id="{A71559F3-F9A2-80E7-B09C-20B721DEB699}"/>
              </a:ext>
            </a:extLst>
          </p:cNvPr>
          <p:cNvSpPr txBox="1"/>
          <p:nvPr/>
        </p:nvSpPr>
        <p:spPr>
          <a:xfrm>
            <a:off x="7715642" y="1910852"/>
            <a:ext cx="2651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Choix du nombre de clusters</a:t>
            </a:r>
          </a:p>
        </p:txBody>
      </p:sp>
    </p:spTree>
    <p:extLst>
      <p:ext uri="{BB962C8B-B14F-4D97-AF65-F5344CB8AC3E}">
        <p14:creationId xmlns:p14="http://schemas.microsoft.com/office/powerpoint/2010/main" val="1015662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7739779D-C66B-5A77-4031-B2979CB1A28F}"/>
              </a:ext>
            </a:extLst>
          </p:cNvPr>
          <p:cNvCxnSpPr>
            <a:cxnSpLocks/>
          </p:cNvCxnSpPr>
          <p:nvPr/>
        </p:nvCxnSpPr>
        <p:spPr>
          <a:xfrm>
            <a:off x="5110608" y="3934804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4:55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6029465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221295F1-8925-EEDE-FF3C-E5D826CF10E3}"/>
              </a:ext>
            </a:extLst>
          </p:cNvPr>
          <p:cNvCxnSpPr>
            <a:cxnSpLocks/>
          </p:cNvCxnSpPr>
          <p:nvPr/>
        </p:nvCxnSpPr>
        <p:spPr>
          <a:xfrm flipV="1">
            <a:off x="5102399" y="2272116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B4A201E7-94FA-2A12-B66E-7B46D56C1D7F}"/>
              </a:ext>
            </a:extLst>
          </p:cNvPr>
          <p:cNvCxnSpPr>
            <a:cxnSpLocks/>
          </p:cNvCxnSpPr>
          <p:nvPr/>
        </p:nvCxnSpPr>
        <p:spPr>
          <a:xfrm>
            <a:off x="3597555" y="3368207"/>
            <a:ext cx="674344" cy="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CF7372A-7DE5-9BB4-B0C3-183EDA370E1F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FE8D3E3-30BD-2B02-CBFA-02EFEE25D5D7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BC38FE2-0992-9B5D-68BD-B7AB2A79AAFB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E1C39BF1-57A7-6A44-8B44-BA721AD584EE}"/>
              </a:ext>
            </a:extLst>
          </p:cNvPr>
          <p:cNvGrpSpPr/>
          <p:nvPr/>
        </p:nvGrpSpPr>
        <p:grpSpPr>
          <a:xfrm>
            <a:off x="4355369" y="2783923"/>
            <a:ext cx="1494061" cy="1166370"/>
            <a:chOff x="4538249" y="2518026"/>
            <a:chExt cx="1494061" cy="116637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A29D1671-71BE-9FAB-0567-653C643AAFEF}"/>
                </a:ext>
              </a:extLst>
            </p:cNvPr>
            <p:cNvSpPr/>
            <p:nvPr/>
          </p:nvSpPr>
          <p:spPr>
            <a:xfrm>
              <a:off x="4538249" y="2518026"/>
              <a:ext cx="1494061" cy="1166370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0E1DBE88-92ED-7BAE-6615-A001E95F0770}"/>
                </a:ext>
              </a:extLst>
            </p:cNvPr>
            <p:cNvSpPr txBox="1"/>
            <p:nvPr/>
          </p:nvSpPr>
          <p:spPr>
            <a:xfrm>
              <a:off x="4657051" y="2713019"/>
              <a:ext cx="128929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StandardScaler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OneHotEncoder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32B1B05-9E7F-B091-079A-7BA0E3C03AC1}"/>
              </a:ext>
            </a:extLst>
          </p:cNvPr>
          <p:cNvGrpSpPr/>
          <p:nvPr/>
        </p:nvGrpSpPr>
        <p:grpSpPr>
          <a:xfrm>
            <a:off x="4483266" y="1183712"/>
            <a:ext cx="1238266" cy="1012259"/>
            <a:chOff x="4538249" y="2518025"/>
            <a:chExt cx="1712296" cy="141829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6EE73966-D246-EBC4-D170-D80DF2351ED0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B41E427-DA1A-8EAC-A444-47558EE0D33C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(n clusters)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5A6C489-033A-B79A-54BE-5EBF8E16D2EA}"/>
              </a:ext>
            </a:extLst>
          </p:cNvPr>
          <p:cNvGrpSpPr/>
          <p:nvPr/>
        </p:nvGrpSpPr>
        <p:grpSpPr>
          <a:xfrm>
            <a:off x="4498024" y="4483214"/>
            <a:ext cx="1238266" cy="1012259"/>
            <a:chOff x="4538249" y="2518025"/>
            <a:chExt cx="1712296" cy="141829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FDE3CDC6-BCE8-6D7D-35E0-8087053E4B4D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8F299FE2-F38B-581F-0541-8447298D1D53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(11 clusters)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527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7739779D-C66B-5A77-4031-B2979CB1A28F}"/>
              </a:ext>
            </a:extLst>
          </p:cNvPr>
          <p:cNvCxnSpPr>
            <a:cxnSpLocks/>
          </p:cNvCxnSpPr>
          <p:nvPr/>
        </p:nvCxnSpPr>
        <p:spPr>
          <a:xfrm>
            <a:off x="5110608" y="3934804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5:00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5940754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221295F1-8925-EEDE-FF3C-E5D826CF10E3}"/>
              </a:ext>
            </a:extLst>
          </p:cNvPr>
          <p:cNvCxnSpPr>
            <a:cxnSpLocks/>
          </p:cNvCxnSpPr>
          <p:nvPr/>
        </p:nvCxnSpPr>
        <p:spPr>
          <a:xfrm flipV="1">
            <a:off x="5102399" y="2272116"/>
            <a:ext cx="16418" cy="526384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B4A201E7-94FA-2A12-B66E-7B46D56C1D7F}"/>
              </a:ext>
            </a:extLst>
          </p:cNvPr>
          <p:cNvCxnSpPr>
            <a:cxnSpLocks/>
          </p:cNvCxnSpPr>
          <p:nvPr/>
        </p:nvCxnSpPr>
        <p:spPr>
          <a:xfrm>
            <a:off x="3597555" y="3368207"/>
            <a:ext cx="674344" cy="0"/>
          </a:xfrm>
          <a:prstGeom prst="straightConnector1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CF7372A-7DE5-9BB4-B0C3-183EDA370E1F}"/>
              </a:ext>
            </a:extLst>
          </p:cNvPr>
          <p:cNvSpPr/>
          <p:nvPr/>
        </p:nvSpPr>
        <p:spPr>
          <a:xfrm>
            <a:off x="354300" y="2272116"/>
            <a:ext cx="3277375" cy="2306471"/>
          </a:xfrm>
          <a:prstGeom prst="roundRect">
            <a:avLst/>
          </a:prstGeom>
          <a:solidFill>
            <a:srgbClr val="EDF1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FE8D3E3-30BD-2B02-CBFA-02EFEE25D5D7}"/>
              </a:ext>
            </a:extLst>
          </p:cNvPr>
          <p:cNvSpPr txBox="1"/>
          <p:nvPr/>
        </p:nvSpPr>
        <p:spPr>
          <a:xfrm>
            <a:off x="543575" y="2390458"/>
            <a:ext cx="3006214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</a:t>
            </a:r>
            <a:endParaRPr lang="fr-FR" sz="1600" dirty="0">
              <a:solidFill>
                <a:srgbClr val="03B4E4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., Genre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Ratio femmes, Rôle 1</a:t>
            </a:r>
            <a:r>
              <a:rPr lang="fr-FR" sz="1600" baseline="30000" dirty="0"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Suite, Adaptation, Reboot, 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Nb de notes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BC38FE2-0992-9B5D-68BD-B7AB2A79AAFB}"/>
              </a:ext>
            </a:extLst>
          </p:cNvPr>
          <p:cNvSpPr txBox="1"/>
          <p:nvPr/>
        </p:nvSpPr>
        <p:spPr>
          <a:xfrm>
            <a:off x="1194050" y="1924652"/>
            <a:ext cx="1646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Base de données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E1C39BF1-57A7-6A44-8B44-BA721AD584EE}"/>
              </a:ext>
            </a:extLst>
          </p:cNvPr>
          <p:cNvGrpSpPr/>
          <p:nvPr/>
        </p:nvGrpSpPr>
        <p:grpSpPr>
          <a:xfrm>
            <a:off x="4355369" y="2783923"/>
            <a:ext cx="1494061" cy="1166370"/>
            <a:chOff x="4538249" y="2518026"/>
            <a:chExt cx="1494061" cy="1166370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A29D1671-71BE-9FAB-0567-653C643AAFEF}"/>
                </a:ext>
              </a:extLst>
            </p:cNvPr>
            <p:cNvSpPr/>
            <p:nvPr/>
          </p:nvSpPr>
          <p:spPr>
            <a:xfrm>
              <a:off x="4538249" y="2518026"/>
              <a:ext cx="1494061" cy="1166370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0E1DBE88-92ED-7BAE-6615-A001E95F0770}"/>
                </a:ext>
              </a:extLst>
            </p:cNvPr>
            <p:cNvSpPr txBox="1"/>
            <p:nvPr/>
          </p:nvSpPr>
          <p:spPr>
            <a:xfrm>
              <a:off x="4657051" y="2713019"/>
              <a:ext cx="128929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StandardScaler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OneHotEncoder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E32B1B05-9E7F-B091-079A-7BA0E3C03AC1}"/>
              </a:ext>
            </a:extLst>
          </p:cNvPr>
          <p:cNvGrpSpPr/>
          <p:nvPr/>
        </p:nvGrpSpPr>
        <p:grpSpPr>
          <a:xfrm>
            <a:off x="4483266" y="1183712"/>
            <a:ext cx="1238266" cy="1012259"/>
            <a:chOff x="4538249" y="2518025"/>
            <a:chExt cx="1712296" cy="141829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6EE73966-D246-EBC4-D170-D80DF2351ED0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B41E427-DA1A-8EAC-A444-47558EE0D33C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(n clusters)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35A6C489-033A-B79A-54BE-5EBF8E16D2EA}"/>
              </a:ext>
            </a:extLst>
          </p:cNvPr>
          <p:cNvGrpSpPr/>
          <p:nvPr/>
        </p:nvGrpSpPr>
        <p:grpSpPr>
          <a:xfrm>
            <a:off x="4498024" y="4483214"/>
            <a:ext cx="1238266" cy="1012259"/>
            <a:chOff x="4538249" y="2518025"/>
            <a:chExt cx="1712296" cy="141829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FDE3CDC6-BCE8-6D7D-35E0-8087053E4B4D}"/>
                </a:ext>
              </a:extLst>
            </p:cNvPr>
            <p:cNvSpPr/>
            <p:nvPr/>
          </p:nvSpPr>
          <p:spPr>
            <a:xfrm>
              <a:off x="4538249" y="2518025"/>
              <a:ext cx="1712296" cy="1418292"/>
            </a:xfrm>
            <a:prstGeom prst="roundRect">
              <a:avLst/>
            </a:prstGeom>
            <a:solidFill>
              <a:srgbClr val="EDF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8F299FE2-F38B-581F-0541-8447298D1D53}"/>
                </a:ext>
              </a:extLst>
            </p:cNvPr>
            <p:cNvSpPr txBox="1"/>
            <p:nvPr/>
          </p:nvSpPr>
          <p:spPr>
            <a:xfrm>
              <a:off x="4657051" y="2713019"/>
              <a:ext cx="1480964" cy="1164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K-</a:t>
              </a:r>
              <a:r>
                <a:rPr lang="fr-FR" sz="1600" dirty="0" err="1">
                  <a:latin typeface="Khand" panose="02000000000000000000" pitchFamily="2" charset="0"/>
                  <a:cs typeface="Khand" panose="02000000000000000000" pitchFamily="2" charset="0"/>
                </a:rPr>
                <a:t>means</a:t>
              </a:r>
              <a:endParaRPr lang="fr-FR" sz="1600" dirty="0">
                <a:latin typeface="Khand" panose="02000000000000000000" pitchFamily="2" charset="0"/>
                <a:cs typeface="Khand" panose="02000000000000000000" pitchFamily="2" charset="0"/>
              </a:endParaRP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Clustering</a:t>
              </a:r>
            </a:p>
            <a:p>
              <a:pPr algn="ctr"/>
              <a:r>
                <a:rPr lang="fr-FR" sz="1600" dirty="0">
                  <a:latin typeface="Khand" panose="02000000000000000000" pitchFamily="2" charset="0"/>
                  <a:cs typeface="Khand" panose="02000000000000000000" pitchFamily="2" charset="0"/>
                </a:rPr>
                <a:t>(11 clusters)</a:t>
              </a:r>
            </a:p>
          </p:txBody>
        </p:sp>
      </p:grpSp>
      <p:pic>
        <p:nvPicPr>
          <p:cNvPr id="59" name="Image 58">
            <a:extLst>
              <a:ext uri="{FF2B5EF4-FFF2-40B4-BE49-F238E27FC236}">
                <a16:creationId xmlns:a16="http://schemas.microsoft.com/office/drawing/2014/main" id="{E2869451-54A3-84A1-8BB0-79083CF5C7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992"/>
          <a:stretch/>
        </p:blipFill>
        <p:spPr>
          <a:xfrm>
            <a:off x="6306465" y="2082321"/>
            <a:ext cx="5349911" cy="2743205"/>
          </a:xfrm>
          <a:prstGeom prst="rect">
            <a:avLst/>
          </a:prstGeom>
          <a:ln w="28575">
            <a:solidFill>
              <a:schemeClr val="bg1">
                <a:lumMod val="85000"/>
              </a:schemeClr>
            </a:solidFill>
          </a:ln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5AFF2B7-DF8F-A62D-1C90-1CA9483D1BD1}"/>
              </a:ext>
            </a:extLst>
          </p:cNvPr>
          <p:cNvSpPr txBox="1"/>
          <p:nvPr/>
        </p:nvSpPr>
        <p:spPr>
          <a:xfrm>
            <a:off x="7394785" y="1689831"/>
            <a:ext cx="3173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dirty="0">
                <a:latin typeface="Khand Medium" panose="02000000000000000000" pitchFamily="2" charset="0"/>
                <a:cs typeface="Khand Medium" panose="02000000000000000000" pitchFamily="2" charset="0"/>
              </a:rPr>
              <a:t>Projection de quelques moyennes</a:t>
            </a:r>
          </a:p>
        </p:txBody>
      </p:sp>
    </p:spTree>
    <p:extLst>
      <p:ext uri="{BB962C8B-B14F-4D97-AF65-F5344CB8AC3E}">
        <p14:creationId xmlns:p14="http://schemas.microsoft.com/office/powerpoint/2010/main" val="1781401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5:20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5572261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A0A0FD68-B355-52E6-8ECE-B358F0FBC973}"/>
              </a:ext>
            </a:extLst>
          </p:cNvPr>
          <p:cNvGrpSpPr/>
          <p:nvPr/>
        </p:nvGrpSpPr>
        <p:grpSpPr>
          <a:xfrm>
            <a:off x="973638" y="1133180"/>
            <a:ext cx="5818921" cy="4564836"/>
            <a:chOff x="743051" y="1125229"/>
            <a:chExt cx="5818921" cy="4564836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CC64D8E6-974B-7F6C-D7CD-64A9DA40E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051" y="1533693"/>
              <a:ext cx="5818921" cy="4156372"/>
            </a:xfrm>
            <a:prstGeom prst="rect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BBB82F49-B994-4BAC-16A2-FD85BB6D4841}"/>
                </a:ext>
              </a:extLst>
            </p:cNvPr>
            <p:cNvSpPr txBox="1"/>
            <p:nvPr/>
          </p:nvSpPr>
          <p:spPr>
            <a:xfrm>
              <a:off x="2829482" y="1125229"/>
              <a:ext cx="164605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dirty="0">
                  <a:latin typeface="Khand Medium" panose="02000000000000000000" pitchFamily="2" charset="0"/>
                  <a:cs typeface="Khand Medium" panose="02000000000000000000" pitchFamily="2" charset="0"/>
                </a:rPr>
                <a:t>Centroïdes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6423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29591CC-4BF5-EB34-0944-3707ACD677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0B5F081-6D8C-C716-8BED-0DDFA4BE44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C58542-456C-D1B2-7218-7F069E2D1EB9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6" name="Groupe 105">
            <a:extLst>
              <a:ext uri="{FF2B5EF4-FFF2-40B4-BE49-F238E27FC236}">
                <a16:creationId xmlns:a16="http://schemas.microsoft.com/office/drawing/2014/main" id="{C1B3030C-9B25-1C40-B1A8-D140FECEA864}"/>
              </a:ext>
            </a:extLst>
          </p:cNvPr>
          <p:cNvGrpSpPr/>
          <p:nvPr/>
        </p:nvGrpSpPr>
        <p:grpSpPr>
          <a:xfrm>
            <a:off x="628066" y="1543295"/>
            <a:ext cx="4403294" cy="3951755"/>
            <a:chOff x="628066" y="1543295"/>
            <a:chExt cx="4403294" cy="3951755"/>
          </a:xfrm>
        </p:grpSpPr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CEDF7900-3607-AC21-E44A-26D77CF1D6D6}"/>
                </a:ext>
              </a:extLst>
            </p:cNvPr>
            <p:cNvGrpSpPr/>
            <p:nvPr/>
          </p:nvGrpSpPr>
          <p:grpSpPr>
            <a:xfrm>
              <a:off x="628066" y="1735136"/>
              <a:ext cx="1524285" cy="3268461"/>
              <a:chOff x="628066" y="1735136"/>
              <a:chExt cx="1524285" cy="3268461"/>
            </a:xfrm>
          </p:grpSpPr>
          <p:grpSp>
            <p:nvGrpSpPr>
              <p:cNvPr id="96" name="Groupe 95">
                <a:extLst>
                  <a:ext uri="{FF2B5EF4-FFF2-40B4-BE49-F238E27FC236}">
                    <a16:creationId xmlns:a16="http://schemas.microsoft.com/office/drawing/2014/main" id="{DE556ABE-AD14-C06F-63A0-E1BD325200C4}"/>
                  </a:ext>
                </a:extLst>
              </p:cNvPr>
              <p:cNvGrpSpPr/>
              <p:nvPr/>
            </p:nvGrpSpPr>
            <p:grpSpPr>
              <a:xfrm>
                <a:off x="773698" y="1735136"/>
                <a:ext cx="1159947" cy="2054402"/>
                <a:chOff x="775139" y="2609779"/>
                <a:chExt cx="1159947" cy="2054402"/>
              </a:xfrm>
            </p:grpSpPr>
            <p:grpSp>
              <p:nvGrpSpPr>
                <p:cNvPr id="80" name="Groupe 79">
                  <a:extLst>
                    <a:ext uri="{FF2B5EF4-FFF2-40B4-BE49-F238E27FC236}">
                      <a16:creationId xmlns:a16="http://schemas.microsoft.com/office/drawing/2014/main" id="{FBE8B136-C29D-4298-A815-3119F668229D}"/>
                    </a:ext>
                  </a:extLst>
                </p:cNvPr>
                <p:cNvGrpSpPr/>
                <p:nvPr/>
              </p:nvGrpSpPr>
              <p:grpSpPr>
                <a:xfrm>
                  <a:off x="775139" y="3429000"/>
                  <a:ext cx="1159947" cy="1235181"/>
                  <a:chOff x="775139" y="3429000"/>
                  <a:chExt cx="1159947" cy="1235181"/>
                </a:xfrm>
              </p:grpSpPr>
              <p:pic>
                <p:nvPicPr>
                  <p:cNvPr id="1026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D1117026-2886-9C40-41FD-73885D15EE4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083395" y="3429000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7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8D3766BD-1D43-794F-A665-6AAB4CA20AF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775139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79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D8BA6CD2-246D-E09D-0DEB-DFFC398243A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391651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83" name="ZoneTexte 82">
                  <a:extLst>
                    <a:ext uri="{FF2B5EF4-FFF2-40B4-BE49-F238E27FC236}">
                      <a16:creationId xmlns:a16="http://schemas.microsoft.com/office/drawing/2014/main" id="{898D68CA-810A-DE95-98CB-AC7A3C7BA22F}"/>
                    </a:ext>
                  </a:extLst>
                </p:cNvPr>
                <p:cNvSpPr txBox="1"/>
                <p:nvPr/>
              </p:nvSpPr>
              <p:spPr>
                <a:xfrm>
                  <a:off x="1056702" y="2609779"/>
                  <a:ext cx="669897" cy="9233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5400" b="1" i="0" dirty="0">
                      <a:effectLst/>
                      <a:latin typeface="Khand SemiBold" panose="02000000000000000000" pitchFamily="2" charset="0"/>
                      <a:cs typeface="Khand SemiBold" panose="02000000000000000000" pitchFamily="2" charset="0"/>
                    </a:rPr>
                    <a:t>♂</a:t>
                  </a:r>
                  <a:endParaRPr lang="fr-FR" b="1" dirty="0">
                    <a:latin typeface="Khand SemiBold" panose="02000000000000000000" pitchFamily="2" charset="0"/>
                    <a:cs typeface="Khand SemiBold" panose="02000000000000000000" pitchFamily="2" charset="0"/>
                  </a:endParaRPr>
                </a:p>
              </p:txBody>
            </p:sp>
          </p:grpSp>
          <p:sp>
            <p:nvSpPr>
              <p:cNvPr id="99" name="ZoneTexte 98">
                <a:extLst>
                  <a:ext uri="{FF2B5EF4-FFF2-40B4-BE49-F238E27FC236}">
                    <a16:creationId xmlns:a16="http://schemas.microsoft.com/office/drawing/2014/main" id="{1DFD98BD-09D4-646E-7B69-ECB556E718A4}"/>
                  </a:ext>
                </a:extLst>
              </p:cNvPr>
              <p:cNvSpPr txBox="1"/>
              <p:nvPr/>
            </p:nvSpPr>
            <p:spPr>
              <a:xfrm>
                <a:off x="628066" y="3926379"/>
                <a:ext cx="1524285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latin typeface="Khand Medium" panose="02000000000000000000" pitchFamily="2" charset="0"/>
                    <a:cs typeface="Khand Medium" panose="02000000000000000000" pitchFamily="2" charset="0"/>
                  </a:rPr>
                  <a:t>Action, Aventure, Fantasy, Horreur, </a:t>
                </a:r>
                <a:r>
                  <a:rPr lang="fr-FR" sz="1600" dirty="0" err="1">
                    <a:latin typeface="Khand Medium" panose="02000000000000000000" pitchFamily="2" charset="0"/>
                    <a:cs typeface="Khand Medium" panose="02000000000000000000" pitchFamily="2" charset="0"/>
                  </a:rPr>
                  <a:t>Sci</a:t>
                </a:r>
                <a:r>
                  <a:rPr lang="fr-FR" sz="1600" dirty="0">
                    <a:latin typeface="Khand Medium" panose="02000000000000000000" pitchFamily="2" charset="0"/>
                    <a:cs typeface="Khand Medium" panose="02000000000000000000" pitchFamily="2" charset="0"/>
                  </a:rPr>
                  <a:t>-Fi, Guerre &amp; Western</a:t>
                </a:r>
              </a:p>
            </p:txBody>
          </p:sp>
        </p:grpSp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D4501248-4424-75F9-A0EB-C3ADE00E2AF7}"/>
                </a:ext>
              </a:extLst>
            </p:cNvPr>
            <p:cNvGrpSpPr/>
            <p:nvPr/>
          </p:nvGrpSpPr>
          <p:grpSpPr>
            <a:xfrm>
              <a:off x="2059731" y="1735136"/>
              <a:ext cx="1524285" cy="2787865"/>
              <a:chOff x="2059731" y="1735136"/>
              <a:chExt cx="1524285" cy="2787865"/>
            </a:xfrm>
          </p:grpSpPr>
          <p:grpSp>
            <p:nvGrpSpPr>
              <p:cNvPr id="97" name="Groupe 96">
                <a:extLst>
                  <a:ext uri="{FF2B5EF4-FFF2-40B4-BE49-F238E27FC236}">
                    <a16:creationId xmlns:a16="http://schemas.microsoft.com/office/drawing/2014/main" id="{03BF1E93-4A4A-D63C-5067-C22DFDAA743B}"/>
                  </a:ext>
                </a:extLst>
              </p:cNvPr>
              <p:cNvGrpSpPr/>
              <p:nvPr/>
            </p:nvGrpSpPr>
            <p:grpSpPr>
              <a:xfrm>
                <a:off x="2241901" y="1735136"/>
                <a:ext cx="1159947" cy="2054402"/>
                <a:chOff x="2475638" y="2623324"/>
                <a:chExt cx="1159947" cy="2054402"/>
              </a:xfrm>
            </p:grpSpPr>
            <p:sp>
              <p:nvSpPr>
                <p:cNvPr id="85" name="ZoneTexte 84">
                  <a:extLst>
                    <a:ext uri="{FF2B5EF4-FFF2-40B4-BE49-F238E27FC236}">
                      <a16:creationId xmlns:a16="http://schemas.microsoft.com/office/drawing/2014/main" id="{8AC3031D-4AAB-090D-EAAD-9A49EBBBF5FE}"/>
                    </a:ext>
                  </a:extLst>
                </p:cNvPr>
                <p:cNvSpPr txBox="1"/>
                <p:nvPr/>
              </p:nvSpPr>
              <p:spPr>
                <a:xfrm>
                  <a:off x="2783894" y="2623324"/>
                  <a:ext cx="638092" cy="9233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5400" b="1" i="0" dirty="0">
                      <a:effectLst/>
                      <a:latin typeface="Khand SemiBold" panose="02000000000000000000" pitchFamily="2" charset="0"/>
                      <a:cs typeface="Khand SemiBold" panose="02000000000000000000" pitchFamily="2" charset="0"/>
                    </a:rPr>
                    <a:t>♀</a:t>
                  </a:r>
                  <a:endParaRPr lang="fr-FR" b="1" dirty="0">
                    <a:latin typeface="Khand SemiBold" panose="02000000000000000000" pitchFamily="2" charset="0"/>
                    <a:cs typeface="Khand SemiBold" panose="02000000000000000000" pitchFamily="2" charset="0"/>
                  </a:endParaRPr>
                </a:p>
              </p:txBody>
            </p:sp>
            <p:grpSp>
              <p:nvGrpSpPr>
                <p:cNvPr id="86" name="Groupe 85">
                  <a:extLst>
                    <a:ext uri="{FF2B5EF4-FFF2-40B4-BE49-F238E27FC236}">
                      <a16:creationId xmlns:a16="http://schemas.microsoft.com/office/drawing/2014/main" id="{B76DAF15-3009-1860-CC7A-2A69294A624A}"/>
                    </a:ext>
                  </a:extLst>
                </p:cNvPr>
                <p:cNvGrpSpPr/>
                <p:nvPr/>
              </p:nvGrpSpPr>
              <p:grpSpPr>
                <a:xfrm>
                  <a:off x="2475638" y="3442545"/>
                  <a:ext cx="1159947" cy="1235181"/>
                  <a:chOff x="775139" y="3429000"/>
                  <a:chExt cx="1159947" cy="1235181"/>
                </a:xfrm>
              </p:grpSpPr>
              <p:pic>
                <p:nvPicPr>
                  <p:cNvPr id="87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A7562197-FA10-D17B-DB4D-339429C49B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083395" y="3429000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8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D8B6A47D-F030-913E-5086-505DBBE9656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775139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89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EE91A906-DFDC-BF3A-E6FD-27D8C2AFAF1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391651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sp>
            <p:nvSpPr>
              <p:cNvPr id="100" name="ZoneTexte 99">
                <a:extLst>
                  <a:ext uri="{FF2B5EF4-FFF2-40B4-BE49-F238E27FC236}">
                    <a16:creationId xmlns:a16="http://schemas.microsoft.com/office/drawing/2014/main" id="{ABA7D360-6582-96D7-26B8-6423DE35D507}"/>
                  </a:ext>
                </a:extLst>
              </p:cNvPr>
              <p:cNvSpPr txBox="1"/>
              <p:nvPr/>
            </p:nvSpPr>
            <p:spPr>
              <a:xfrm>
                <a:off x="2059731" y="3938226"/>
                <a:ext cx="15242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latin typeface="Khand Medium" panose="02000000000000000000" pitchFamily="2" charset="0"/>
                    <a:cs typeface="Khand Medium" panose="02000000000000000000" pitchFamily="2" charset="0"/>
                  </a:rPr>
                  <a:t>Drame, Musical &amp; Romance</a:t>
                </a:r>
              </a:p>
            </p:txBody>
          </p: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D5AC511B-F653-3C21-8E75-799060D4D726}"/>
                </a:ext>
              </a:extLst>
            </p:cNvPr>
            <p:cNvGrpSpPr/>
            <p:nvPr/>
          </p:nvGrpSpPr>
          <p:grpSpPr>
            <a:xfrm>
              <a:off x="3507075" y="1543295"/>
              <a:ext cx="1524285" cy="3224416"/>
              <a:chOff x="3507075" y="1543295"/>
              <a:chExt cx="1524285" cy="3224416"/>
            </a:xfrm>
          </p:grpSpPr>
          <p:grpSp>
            <p:nvGrpSpPr>
              <p:cNvPr id="98" name="Groupe 97">
                <a:extLst>
                  <a:ext uri="{FF2B5EF4-FFF2-40B4-BE49-F238E27FC236}">
                    <a16:creationId xmlns:a16="http://schemas.microsoft.com/office/drawing/2014/main" id="{81D357AB-3337-FC29-514A-66037C9D5F75}"/>
                  </a:ext>
                </a:extLst>
              </p:cNvPr>
              <p:cNvGrpSpPr/>
              <p:nvPr/>
            </p:nvGrpSpPr>
            <p:grpSpPr>
              <a:xfrm>
                <a:off x="3710104" y="1543295"/>
                <a:ext cx="1159947" cy="2246243"/>
                <a:chOff x="4176137" y="2417938"/>
                <a:chExt cx="1159947" cy="2246243"/>
              </a:xfrm>
            </p:grpSpPr>
            <p:sp>
              <p:nvSpPr>
                <p:cNvPr id="90" name="ZoneTexte 89">
                  <a:extLst>
                    <a:ext uri="{FF2B5EF4-FFF2-40B4-BE49-F238E27FC236}">
                      <a16:creationId xmlns:a16="http://schemas.microsoft.com/office/drawing/2014/main" id="{D71F2FB1-C9DD-2ACA-9DFE-0523403E1917}"/>
                    </a:ext>
                  </a:extLst>
                </p:cNvPr>
                <p:cNvSpPr txBox="1"/>
                <p:nvPr/>
              </p:nvSpPr>
              <p:spPr>
                <a:xfrm>
                  <a:off x="4484393" y="2609779"/>
                  <a:ext cx="638092" cy="9233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5400" b="1" i="0" dirty="0">
                      <a:effectLst/>
                      <a:latin typeface="Khand SemiBold" panose="02000000000000000000" pitchFamily="2" charset="0"/>
                      <a:cs typeface="Khand SemiBold" panose="02000000000000000000" pitchFamily="2" charset="0"/>
                    </a:rPr>
                    <a:t>♀</a:t>
                  </a:r>
                  <a:endParaRPr lang="fr-FR" b="1" dirty="0">
                    <a:latin typeface="Khand SemiBold" panose="02000000000000000000" pitchFamily="2" charset="0"/>
                    <a:cs typeface="Khand SemiBold" panose="02000000000000000000" pitchFamily="2" charset="0"/>
                  </a:endParaRPr>
                </a:p>
              </p:txBody>
            </p:sp>
            <p:grpSp>
              <p:nvGrpSpPr>
                <p:cNvPr id="91" name="Groupe 90">
                  <a:extLst>
                    <a:ext uri="{FF2B5EF4-FFF2-40B4-BE49-F238E27FC236}">
                      <a16:creationId xmlns:a16="http://schemas.microsoft.com/office/drawing/2014/main" id="{43B91236-4740-ECF7-57DC-BC1A6037221D}"/>
                    </a:ext>
                  </a:extLst>
                </p:cNvPr>
                <p:cNvGrpSpPr/>
                <p:nvPr/>
              </p:nvGrpSpPr>
              <p:grpSpPr>
                <a:xfrm>
                  <a:off x="4176137" y="3429000"/>
                  <a:ext cx="1159947" cy="1235181"/>
                  <a:chOff x="775139" y="3429000"/>
                  <a:chExt cx="1159947" cy="1235181"/>
                </a:xfrm>
              </p:grpSpPr>
              <p:pic>
                <p:nvPicPr>
                  <p:cNvPr id="92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F84ED4D0-C3D8-BB66-E3F6-06F926965A3A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083395" y="3429000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3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6D1A719A-93B7-92D2-F478-09AB2DA816F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775139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94" name="Picture 2" descr="Faut-il des toilettes unisexes ? | generations-plus.ch">
                    <a:extLst>
                      <a:ext uri="{FF2B5EF4-FFF2-40B4-BE49-F238E27FC236}">
                        <a16:creationId xmlns:a16="http://schemas.microsoft.com/office/drawing/2014/main" id="{3C9D1E3B-0B00-E0E1-6A07-715CDC6110D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duotone>
                      <a:prstClr val="black"/>
                      <a:srgbClr val="CD2D4B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26167" b="74667" l="41500" r="59750">
                                <a14:foregroundMark x1="50375" y1="29667" x2="50375" y2="29667"/>
                                <a14:foregroundMark x1="52750" y1="39667" x2="52750" y2="39667"/>
                                <a14:foregroundMark x1="48125" y1="72500" x2="48125" y2="72500"/>
                                <a14:foregroundMark x1="53000" y1="74333" x2="53000" y2="74333"/>
                                <a14:foregroundMark x1="48875" y1="74667" x2="48875" y2="74667"/>
                                <a14:foregroundMark x1="48875" y1="74667" x2="48875" y2="74667"/>
                                <a14:foregroundMark x1="48375" y1="50000" x2="48375" y2="50000"/>
                                <a14:foregroundMark x1="46500" y1="53167" x2="46500" y2="53167"/>
                                <a14:foregroundMark x1="46625" y1="52833" x2="46625" y2="52833"/>
                                <a14:foregroundMark x1="43125" y1="49500" x2="43125" y2="49500"/>
                                <a14:foregroundMark x1="47250" y1="38500" x2="47250" y2="38500"/>
                                <a14:foregroundMark x1="48375" y1="38333" x2="48375" y2="38333"/>
                                <a14:foregroundMark x1="49250" y1="39833" x2="49250" y2="39833"/>
                                <a14:foregroundMark x1="49250" y1="41333" x2="49250" y2="41333"/>
                                <a14:foregroundMark x1="52250" y1="38000" x2="52250" y2="38000"/>
                                <a14:foregroundMark x1="54500" y1="37500" x2="54500" y2="37500"/>
                                <a14:foregroundMark x1="55000" y1="37500" x2="55000" y2="37500"/>
                                <a14:foregroundMark x1="50500" y1="28833" x2="50500" y2="28833"/>
                                <a14:foregroundMark x1="54000" y1="38333" x2="54000" y2="38333"/>
                                <a14:foregroundMark x1="46875" y1="40667" x2="46875" y2="40667"/>
                                <a14:foregroundMark x1="48750" y1="38500" x2="48750" y2="38500"/>
                                <a14:foregroundMark x1="49250" y1="39667" x2="49250" y2="39667"/>
                                <a14:foregroundMark x1="49250" y1="37000" x2="49250" y2="37000"/>
                                <a14:foregroundMark x1="47500" y1="37000" x2="47500" y2="37000"/>
                                <a14:foregroundMark x1="47250" y1="37000" x2="47250" y2="37000"/>
                                <a14:foregroundMark x1="48250" y1="40833" x2="48250" y2="40833"/>
                                <a14:foregroundMark x1="54750" y1="38000" x2="54750" y2="38000"/>
                                <a14:foregroundMark x1="55375" y1="39667" x2="55375" y2="39667"/>
                                <a14:foregroundMark x1="57500" y1="44000" x2="57500" y2="44000"/>
                                <a14:foregroundMark x1="57375" y1="49000" x2="57375" y2="49000"/>
                                <a14:foregroundMark x1="57750" y1="50500" x2="57750" y2="50500"/>
                                <a14:foregroundMark x1="58000" y1="52000" x2="58000" y2="52000"/>
                                <a14:foregroundMark x1="58000" y1="54167" x2="58000" y2="54167"/>
                                <a14:foregroundMark x1="53500" y1="43833" x2="53875" y2="52500"/>
                                <a14:foregroundMark x1="53875" y1="52667" x2="53125" y2="61833"/>
                                <a14:foregroundMark x1="49000" y1="58833" x2="49000" y2="58833"/>
                                <a14:foregroundMark x1="48500" y1="58333" x2="48125" y2="58167"/>
                                <a14:foregroundMark x1="47375" y1="57833" x2="47375" y2="57833"/>
                                <a14:foregroundMark x1="46750" y1="57667" x2="46750" y2="57667"/>
                                <a14:foregroundMark x1="46750" y1="55500" x2="46875" y2="55167"/>
                                <a14:foregroundMark x1="47625" y1="52000" x2="47625" y2="52000"/>
                                <a14:foregroundMark x1="48250" y1="49167" x2="48250" y2="49167"/>
                                <a14:foregroundMark x1="48500" y1="44833" x2="48500" y2="44833"/>
                                <a14:foregroundMark x1="48500" y1="42667" x2="48500" y2="42667"/>
                                <a14:foregroundMark x1="47250" y1="38667" x2="47250" y2="38667"/>
                                <a14:foregroundMark x1="46375" y1="40000" x2="46375" y2="40000"/>
                                <a14:foregroundMark x1="44375" y1="43167" x2="44375" y2="44000"/>
                                <a14:foregroundMark x1="43625" y1="46833" x2="43625" y2="47667"/>
                                <a14:foregroundMark x1="43250" y1="50333" x2="43125" y2="50833"/>
                                <a14:foregroundMark x1="42875" y1="51667" x2="42875" y2="51667"/>
                                <a14:foregroundMark x1="42750" y1="52667" x2="42750" y2="52667"/>
                                <a14:foregroundMark x1="53250" y1="38167" x2="53250" y2="38167"/>
                                <a14:foregroundMark x1="54500" y1="38833" x2="54875" y2="39500"/>
                                <a14:foregroundMark x1="55875" y1="40833" x2="55875" y2="40833"/>
                                <a14:foregroundMark x1="56250" y1="41833" x2="56250" y2="41833"/>
                                <a14:foregroundMark x1="56750" y1="42833" x2="56750" y2="42833"/>
                                <a14:foregroundMark x1="57250" y1="43333" x2="57250" y2="43333"/>
                                <a14:foregroundMark x1="57250" y1="43333" x2="57250" y2="43333"/>
                                <a14:foregroundMark x1="57250" y1="47333" x2="57250" y2="47500"/>
                                <a14:foregroundMark x1="57750" y1="49667" x2="57750" y2="49667"/>
                                <a14:foregroundMark x1="55750" y1="41333" x2="55750" y2="41333"/>
                                <a14:foregroundMark x1="52875" y1="40000" x2="52875" y2="40000"/>
                                <a14:foregroundMark x1="53500" y1="39833" x2="53500" y2="39833"/>
                                <a14:foregroundMark x1="54750" y1="40167" x2="54750" y2="40167"/>
                                <a14:foregroundMark x1="56625" y1="41333" x2="56625" y2="41333"/>
                                <a14:foregroundMark x1="56250" y1="40333" x2="56250" y2="40333"/>
                                <a14:foregroundMark x1="57125" y1="41500" x2="57125" y2="41500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13" t="20447" r="37941" b="22239"/>
                  <a:stretch/>
                </p:blipFill>
                <p:spPr bwMode="auto">
                  <a:xfrm>
                    <a:off x="1391651" y="3637217"/>
                    <a:ext cx="543435" cy="102696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95" name="ZoneTexte 94">
                  <a:extLst>
                    <a:ext uri="{FF2B5EF4-FFF2-40B4-BE49-F238E27FC236}">
                      <a16:creationId xmlns:a16="http://schemas.microsoft.com/office/drawing/2014/main" id="{C7362EE1-AE8F-2E3E-0AF7-D216DD62D749}"/>
                    </a:ext>
                  </a:extLst>
                </p:cNvPr>
                <p:cNvSpPr txBox="1"/>
                <p:nvPr/>
              </p:nvSpPr>
              <p:spPr>
                <a:xfrm>
                  <a:off x="4479281" y="2417938"/>
                  <a:ext cx="669897" cy="9233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fr-FR" sz="5400" b="1" i="0" dirty="0">
                      <a:effectLst/>
                      <a:latin typeface="Khand SemiBold" panose="02000000000000000000" pitchFamily="2" charset="0"/>
                      <a:cs typeface="Khand SemiBold" panose="02000000000000000000" pitchFamily="2" charset="0"/>
                    </a:rPr>
                    <a:t>♂</a:t>
                  </a:r>
                  <a:endParaRPr lang="fr-FR" b="1" dirty="0">
                    <a:latin typeface="Khand SemiBold" panose="02000000000000000000" pitchFamily="2" charset="0"/>
                    <a:cs typeface="Khand SemiBold" panose="02000000000000000000" pitchFamily="2" charset="0"/>
                  </a:endParaRPr>
                </a:p>
              </p:txBody>
            </p:sp>
          </p:grpSp>
          <p:sp>
            <p:nvSpPr>
              <p:cNvPr id="101" name="ZoneTexte 100">
                <a:extLst>
                  <a:ext uri="{FF2B5EF4-FFF2-40B4-BE49-F238E27FC236}">
                    <a16:creationId xmlns:a16="http://schemas.microsoft.com/office/drawing/2014/main" id="{B019DD2B-902C-A2D7-EF77-90A89915FD06}"/>
                  </a:ext>
                </a:extLst>
              </p:cNvPr>
              <p:cNvSpPr txBox="1"/>
              <p:nvPr/>
            </p:nvSpPr>
            <p:spPr>
              <a:xfrm>
                <a:off x="3507075" y="3936714"/>
                <a:ext cx="152428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>
                    <a:latin typeface="Khand Medium" panose="02000000000000000000" pitchFamily="2" charset="0"/>
                    <a:cs typeface="Khand Medium" panose="02000000000000000000" pitchFamily="2" charset="0"/>
                  </a:rPr>
                  <a:t>Comédie, Crime, Historique &amp; Thriller</a:t>
                </a:r>
              </a:p>
            </p:txBody>
          </p:sp>
        </p:grp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25657AD5-9B0D-FAE0-F12D-37B88D3FA034}"/>
                </a:ext>
              </a:extLst>
            </p:cNvPr>
            <p:cNvSpPr txBox="1"/>
            <p:nvPr/>
          </p:nvSpPr>
          <p:spPr>
            <a:xfrm>
              <a:off x="3345766" y="5156496"/>
              <a:ext cx="152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600" dirty="0" err="1">
                  <a:latin typeface="Khand Medium" panose="02000000000000000000" pitchFamily="2" charset="0"/>
                  <a:cs typeface="Khand Medium" panose="02000000000000000000" pitchFamily="2" charset="0"/>
                </a:rPr>
                <a:t>Wühr</a:t>
              </a:r>
              <a:r>
                <a:rPr lang="fr-FR" sz="1600" dirty="0">
                  <a:latin typeface="Khand Medium" panose="02000000000000000000" pitchFamily="2" charset="0"/>
                  <a:cs typeface="Khand Medium" panose="02000000000000000000" pitchFamily="2" charset="0"/>
                </a:rPr>
                <a:t>, et al, 2017</a:t>
              </a:r>
            </a:p>
          </p:txBody>
        </p:sp>
      </p:grpSp>
      <p:sp>
        <p:nvSpPr>
          <p:cNvPr id="107" name="ZoneTexte 106">
            <a:extLst>
              <a:ext uri="{FF2B5EF4-FFF2-40B4-BE49-F238E27FC236}">
                <a16:creationId xmlns:a16="http://schemas.microsoft.com/office/drawing/2014/main" id="{7BC663A8-DA0E-E970-7E58-62F3BF7058FD}"/>
              </a:ext>
            </a:extLst>
          </p:cNvPr>
          <p:cNvSpPr txBox="1"/>
          <p:nvPr/>
        </p:nvSpPr>
        <p:spPr>
          <a:xfrm>
            <a:off x="5868063" y="1735136"/>
            <a:ext cx="55502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LES FEMMES AU CINEMA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Certaines catégories de film sont préférées par un genre en particulier (</a:t>
            </a:r>
            <a:r>
              <a:rPr lang="fr-FR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Würh</a:t>
            </a:r>
            <a:r>
              <a:rPr lang="fr-FR" sz="1600" i="1" dirty="0">
                <a:latin typeface="Arial" panose="020B0604020202020204" pitchFamily="34" charset="0"/>
                <a:cs typeface="Arial" panose="020B0604020202020204" pitchFamily="34" charset="0"/>
              </a:rPr>
              <a:t>, et al, 2017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D2A484C4-910C-06F0-BD9D-3177D56E5009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404CF21C-62A7-6708-BB3D-02DBDCFCEB86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5" name="Triangle isocèle 4">
                <a:extLst>
                  <a:ext uri="{FF2B5EF4-FFF2-40B4-BE49-F238E27FC236}">
                    <a16:creationId xmlns:a16="http://schemas.microsoft.com/office/drawing/2014/main" id="{0597F8DC-16CA-F0F6-E159-3BBC4F1DABA0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23EBFB2-70C7-16DD-C42F-D3E02048877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BF469764-5E1B-83DB-7114-52AE9D420A25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4A5AE75-32AD-6D8C-4730-B99F4CB451EE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3572ADB-5F97-1B28-44E4-D9111E04784D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64BA73E0-C35D-1A0A-7377-184BA5F4F6AA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CB37AF74-0EF6-801E-12B0-CE0A8986CA2A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Ellipse 12">
                <a:extLst>
                  <a:ext uri="{FF2B5EF4-FFF2-40B4-BE49-F238E27FC236}">
                    <a16:creationId xmlns:a16="http://schemas.microsoft.com/office/drawing/2014/main" id="{74C5537E-1451-42D0-68B4-C39F1F2BB70A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id="{7D36F2C6-6779-BBEA-3EB5-3369976FCE13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AE47AED-F7D7-EC0E-5DDF-8F097B9F43AF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4317C3-A4E5-491C-351D-4403ED74DB44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B83F3F1E-272B-4A05-DE21-56EFDA231CFF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0:20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C92C53-8EF0-7DF7-5727-4238C907467A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D24362-3E40-BED0-1DCA-998E3055A429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F59A94-19E8-A333-5925-3119319987D8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DE3862-7515-8777-C949-E4B257F845C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6FBD1D0-B3C8-95D1-1BF5-83215473BB9B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235EB2-8CEF-1F70-BAB6-90CBBD5462C9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BA11E-6682-692C-2741-B75A06C82F58}"/>
              </a:ext>
            </a:extLst>
          </p:cNvPr>
          <p:cNvSpPr/>
          <p:nvPr/>
        </p:nvSpPr>
        <p:spPr>
          <a:xfrm>
            <a:off x="-839554" y="6092577"/>
            <a:ext cx="12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4431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5:45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4964936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A0A0FD68-B355-52E6-8ECE-B358F0FBC973}"/>
              </a:ext>
            </a:extLst>
          </p:cNvPr>
          <p:cNvGrpSpPr/>
          <p:nvPr/>
        </p:nvGrpSpPr>
        <p:grpSpPr>
          <a:xfrm>
            <a:off x="973638" y="1133180"/>
            <a:ext cx="5818921" cy="4564836"/>
            <a:chOff x="743051" y="1125229"/>
            <a:chExt cx="5818921" cy="4564836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CC64D8E6-974B-7F6C-D7CD-64A9DA40E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051" y="1533693"/>
              <a:ext cx="5818921" cy="4156372"/>
            </a:xfrm>
            <a:prstGeom prst="rect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BBB82F49-B994-4BAC-16A2-FD85BB6D4841}"/>
                </a:ext>
              </a:extLst>
            </p:cNvPr>
            <p:cNvSpPr txBox="1"/>
            <p:nvPr/>
          </p:nvSpPr>
          <p:spPr>
            <a:xfrm>
              <a:off x="2829482" y="1125229"/>
              <a:ext cx="164605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dirty="0">
                  <a:latin typeface="Khand Medium" panose="02000000000000000000" pitchFamily="2" charset="0"/>
                  <a:cs typeface="Khand Medium" panose="02000000000000000000" pitchFamily="2" charset="0"/>
                </a:rPr>
                <a:t>Centroïdes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33B0F6BD-23A5-FA54-9E22-83A59BA29A7A}"/>
              </a:ext>
            </a:extLst>
          </p:cNvPr>
          <p:cNvGrpSpPr/>
          <p:nvPr/>
        </p:nvGrpSpPr>
        <p:grpSpPr>
          <a:xfrm>
            <a:off x="7341086" y="1790139"/>
            <a:ext cx="3721352" cy="3410016"/>
            <a:chOff x="7110499" y="1782188"/>
            <a:chExt cx="3721352" cy="3410016"/>
          </a:xfrm>
        </p:grpSpPr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4D6B23F3-0737-6113-C941-33948B61C7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07"/>
            <a:stretch/>
          </p:blipFill>
          <p:spPr>
            <a:xfrm>
              <a:off x="7110499" y="2174678"/>
              <a:ext cx="3721352" cy="3017526"/>
            </a:xfrm>
            <a:prstGeom prst="rect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C54B66D6-DB10-F428-655E-A3163BB083AF}"/>
                </a:ext>
              </a:extLst>
            </p:cNvPr>
            <p:cNvSpPr txBox="1"/>
            <p:nvPr/>
          </p:nvSpPr>
          <p:spPr>
            <a:xfrm>
              <a:off x="8008096" y="1782188"/>
              <a:ext cx="192615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dirty="0">
                  <a:latin typeface="Khand Medium" panose="02000000000000000000" pitchFamily="2" charset="0"/>
                  <a:cs typeface="Khand Medium" panose="02000000000000000000" pitchFamily="2" charset="0"/>
                </a:rPr>
                <a:t>Préférence de genre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9743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6:05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4616921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1F913EF-421F-C36F-499E-2146A8632E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85" y="986324"/>
            <a:ext cx="9160030" cy="48853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4DB1D5-9BA0-DBBE-2076-469B5491C849}"/>
              </a:ext>
            </a:extLst>
          </p:cNvPr>
          <p:cNvSpPr/>
          <p:nvPr/>
        </p:nvSpPr>
        <p:spPr>
          <a:xfrm>
            <a:off x="1557337" y="1804988"/>
            <a:ext cx="8556721" cy="752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72B10B-4D74-3790-50B2-04129DF3B0A5}"/>
              </a:ext>
            </a:extLst>
          </p:cNvPr>
          <p:cNvSpPr/>
          <p:nvPr/>
        </p:nvSpPr>
        <p:spPr>
          <a:xfrm>
            <a:off x="1557337" y="3995750"/>
            <a:ext cx="8556721" cy="752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28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3F72F51-CE8A-F29C-6B25-3823071E2A5F}"/>
              </a:ext>
            </a:extLst>
          </p:cNvPr>
          <p:cNvGrpSpPr/>
          <p:nvPr/>
        </p:nvGrpSpPr>
        <p:grpSpPr>
          <a:xfrm>
            <a:off x="611867" y="1577700"/>
            <a:ext cx="6661840" cy="3594812"/>
            <a:chOff x="611867" y="2041725"/>
            <a:chExt cx="6661840" cy="3594812"/>
          </a:xfrm>
        </p:grpSpPr>
        <p:pic>
          <p:nvPicPr>
            <p:cNvPr id="1026" name="Picture 2" descr="GenderSplit">
              <a:extLst>
                <a:ext uri="{FF2B5EF4-FFF2-40B4-BE49-F238E27FC236}">
                  <a16:creationId xmlns:a16="http://schemas.microsoft.com/office/drawing/2014/main" id="{FB2A9825-329E-3FAE-83CD-8B6E168FE1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179" b="8539"/>
            <a:stretch/>
          </p:blipFill>
          <p:spPr bwMode="auto">
            <a:xfrm>
              <a:off x="611867" y="2041725"/>
              <a:ext cx="6661840" cy="3594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47AB89-EEB2-E700-3A8C-6BE6920DBF0A}"/>
                </a:ext>
              </a:extLst>
            </p:cNvPr>
            <p:cNvSpPr/>
            <p:nvPr/>
          </p:nvSpPr>
          <p:spPr>
            <a:xfrm>
              <a:off x="5008728" y="3678072"/>
              <a:ext cx="2101756" cy="144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8:30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1641696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AF13099-CF78-FFBF-074A-C3202AE6032E}"/>
              </a:ext>
            </a:extLst>
          </p:cNvPr>
          <p:cNvSpPr txBox="1"/>
          <p:nvPr/>
        </p:nvSpPr>
        <p:spPr>
          <a:xfrm>
            <a:off x="5390867" y="5127786"/>
            <a:ext cx="1719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600" dirty="0">
                <a:latin typeface="Khand Medium" panose="02000000000000000000" pitchFamily="2" charset="0"/>
                <a:cs typeface="Khand Medium" panose="02000000000000000000" pitchFamily="2" charset="0"/>
              </a:rPr>
              <a:t>Marcus Beard, 2016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F0A28E3-F3C2-C60F-40CE-0A6EA9252131}"/>
              </a:ext>
            </a:extLst>
          </p:cNvPr>
          <p:cNvSpPr txBox="1"/>
          <p:nvPr/>
        </p:nvSpPr>
        <p:spPr>
          <a:xfrm>
            <a:off x="5868063" y="2246988"/>
            <a:ext cx="55502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UNE SOCIETE CONSERVATRICE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notes sont essentiellement données par des hommes sur internet</a:t>
            </a:r>
          </a:p>
        </p:txBody>
      </p:sp>
    </p:spTree>
    <p:extLst>
      <p:ext uri="{BB962C8B-B14F-4D97-AF65-F5344CB8AC3E}">
        <p14:creationId xmlns:p14="http://schemas.microsoft.com/office/powerpoint/2010/main" val="3401854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8:35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1484747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7962A83-30FA-A20F-6B3B-37CE67898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1" y="1711037"/>
            <a:ext cx="3657607" cy="365760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13022C9-5077-B265-14A6-64ECF1B6246A}"/>
              </a:ext>
            </a:extLst>
          </p:cNvPr>
          <p:cNvSpPr txBox="1"/>
          <p:nvPr/>
        </p:nvSpPr>
        <p:spPr>
          <a:xfrm>
            <a:off x="5868063" y="2246988"/>
            <a:ext cx="555023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UNE SOCIETE CONSERVATRICE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notes sont essentiellement données par des hommes sur internet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femmes semblent apprécier ces changements, permettant aux films d’être rentables</a:t>
            </a:r>
          </a:p>
        </p:txBody>
      </p:sp>
    </p:spTree>
    <p:extLst>
      <p:ext uri="{BB962C8B-B14F-4D97-AF65-F5344CB8AC3E}">
        <p14:creationId xmlns:p14="http://schemas.microsoft.com/office/powerpoint/2010/main" val="3212760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9:15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652228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A8173E1-5A6F-48D1-F43E-039C05C0189D}"/>
              </a:ext>
            </a:extLst>
          </p:cNvPr>
          <p:cNvSpPr txBox="1"/>
          <p:nvPr/>
        </p:nvSpPr>
        <p:spPr>
          <a:xfrm>
            <a:off x="5868063" y="2246988"/>
            <a:ext cx="555023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UNE SOCIETE CONSERVATRICE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notes sont essentiellement données par des hommes sur internet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femmes semblent apprécier ces changements, permettant aux films d’être rentables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Problème plutôt liée au manque de créativité d’Hollywood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EE5AE7D-6DC5-589F-8919-C0B70029D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88" y="2295444"/>
            <a:ext cx="5289928" cy="2267112"/>
          </a:xfrm>
          <a:prstGeom prst="rect">
            <a:avLst/>
          </a:prstGeom>
          <a:ln w="28575">
            <a:noFill/>
          </a:ln>
        </p:spPr>
      </p:pic>
    </p:spTree>
    <p:extLst>
      <p:ext uri="{BB962C8B-B14F-4D97-AF65-F5344CB8AC3E}">
        <p14:creationId xmlns:p14="http://schemas.microsoft.com/office/powerpoint/2010/main" val="4173410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/>
          </p:cNvSpPr>
          <p:nvPr/>
        </p:nvSpPr>
        <p:spPr>
          <a:xfrm>
            <a:off x="-373039" y="-109182"/>
            <a:ext cx="12938077" cy="70763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98BF1078-4D32-ECAD-C913-62A90F980746}"/>
              </a:ext>
            </a:extLst>
          </p:cNvPr>
          <p:cNvSpPr txBox="1"/>
          <p:nvPr/>
        </p:nvSpPr>
        <p:spPr>
          <a:xfrm>
            <a:off x="2929715" y="6128047"/>
            <a:ext cx="6332561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Khand Medium" panose="02000000000000000000" pitchFamily="2" charset="0"/>
                <a:cs typeface="Khand Medium" panose="02000000000000000000" pitchFamily="2" charset="0"/>
              </a:rPr>
              <a:t>Avec</a:t>
            </a:r>
          </a:p>
          <a:p>
            <a:pPr algn="ctr"/>
            <a:endParaRPr lang="fr-FR" sz="1200" dirty="0">
              <a:solidFill>
                <a:schemeClr val="bg1"/>
              </a:solidFill>
              <a:latin typeface="Khand Medium" panose="02000000000000000000" pitchFamily="2" charset="0"/>
              <a:cs typeface="Khand Medium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Raphaëlle Schlienger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Sarah Bonnet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Myriam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Azzarelli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Sophia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Faresse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Elie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Fabiani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Julien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Poitreau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Kevin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Mairot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Tristan White</a:t>
            </a:r>
          </a:p>
          <a:p>
            <a:pPr algn="ctr"/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Heidy</a:t>
            </a:r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Daumas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Joao Xavier Cardoso</a:t>
            </a: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400" dirty="0">
                <a:solidFill>
                  <a:schemeClr val="bg1"/>
                </a:solidFill>
                <a:latin typeface="Khand Medium" panose="02000000000000000000" pitchFamily="2" charset="0"/>
                <a:cs typeface="Khand Medium" panose="02000000000000000000" pitchFamily="2" charset="0"/>
              </a:rPr>
              <a:t>En remerciements</a:t>
            </a:r>
          </a:p>
          <a:p>
            <a:pPr algn="ctr"/>
            <a:endParaRPr lang="fr-FR" sz="12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Julie Koenig</a:t>
            </a: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Annabelle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Blangero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Anne </a:t>
            </a:r>
            <a:r>
              <a:rPr lang="fr-FR" sz="20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Kavounoudias</a:t>
            </a:r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20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Nicolas Catz</a:t>
            </a: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endParaRPr lang="fr-FR" sz="20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8800" dirty="0">
                <a:solidFill>
                  <a:schemeClr val="bg1"/>
                </a:solidFill>
                <a:latin typeface="Khand Medium" panose="02000000000000000000" pitchFamily="2" charset="0"/>
                <a:cs typeface="Khand Medium" panose="02000000000000000000" pitchFamily="2" charset="0"/>
              </a:rPr>
              <a:t>THE END</a:t>
            </a:r>
            <a:endParaRPr lang="fr-FR" sz="2000" dirty="0">
              <a:solidFill>
                <a:schemeClr val="bg1"/>
              </a:solidFill>
              <a:latin typeface="Khand Medium" panose="02000000000000000000" pitchFamily="2" charset="0"/>
              <a:cs typeface="Khand Medium" panose="020000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372294" y="6331133"/>
            <a:ext cx="1286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10:00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9689" y="6092577"/>
            <a:ext cx="1220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812C3A3B-3D09-7F78-4392-397464DC766E}"/>
              </a:ext>
            </a:extLst>
          </p:cNvPr>
          <p:cNvSpPr txBox="1"/>
          <p:nvPr/>
        </p:nvSpPr>
        <p:spPr>
          <a:xfrm>
            <a:off x="2929720" y="2497542"/>
            <a:ext cx="63325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Ecrit et réalisé par</a:t>
            </a:r>
          </a:p>
          <a:p>
            <a:pPr algn="ctr"/>
            <a:r>
              <a:rPr lang="fr-FR" sz="36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Jeremy Verneuil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9EE8CE87-FA7F-C1F2-F6F6-5DCFA5DF4AFF}"/>
              </a:ext>
            </a:extLst>
          </p:cNvPr>
          <p:cNvSpPr txBox="1"/>
          <p:nvPr/>
        </p:nvSpPr>
        <p:spPr>
          <a:xfrm>
            <a:off x="2929718" y="2497542"/>
            <a:ext cx="633256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 err="1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Co-réalisatrice</a:t>
            </a:r>
            <a:endParaRPr lang="fr-FR" sz="26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  <a:p>
            <a:pPr algn="ctr"/>
            <a:r>
              <a:rPr lang="fr-FR" sz="36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Justine Facchini</a:t>
            </a:r>
            <a:endParaRPr lang="fr-FR" sz="48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3BCCC650-2EE4-72AC-D21B-9F9F637C0FB4}"/>
              </a:ext>
            </a:extLst>
          </p:cNvPr>
          <p:cNvSpPr txBox="1"/>
          <p:nvPr/>
        </p:nvSpPr>
        <p:spPr>
          <a:xfrm>
            <a:off x="2929716" y="2497542"/>
            <a:ext cx="633256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Produit par</a:t>
            </a:r>
          </a:p>
          <a:p>
            <a:pPr algn="ctr"/>
            <a:r>
              <a:rPr lang="fr-FR" sz="3600" dirty="0">
                <a:solidFill>
                  <a:schemeClr val="bg1"/>
                </a:solidFill>
                <a:latin typeface="Khand" panose="02000000000000000000" pitchFamily="2" charset="0"/>
                <a:cs typeface="Khand" panose="02000000000000000000" pitchFamily="2" charset="0"/>
              </a:rPr>
              <a:t>Nicolas Rochet</a:t>
            </a:r>
            <a:endParaRPr lang="fr-FR" sz="6600" dirty="0">
              <a:solidFill>
                <a:schemeClr val="bg1"/>
              </a:solidFill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5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10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0" presetClass="exit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0.02731 L -0.00117 -1.73402 " pathEditMode="fixed" rAng="0" ptsTypes="AA">
                                      <p:cBhvr>
                                        <p:cTn id="23" dur="6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85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5" grpId="0"/>
      <p:bldP spid="56" grpId="0"/>
      <p:bldP spid="56" grpId="1"/>
      <p:bldP spid="57" grpId="1"/>
      <p:bldP spid="57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29591CC-4BF5-EB34-0944-3707ACD677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0B5F081-6D8C-C716-8BED-0DDFA4BE44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C58542-456C-D1B2-7218-7F069E2D1EB9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7BC663A8-DA0E-E970-7E58-62F3BF7058FD}"/>
              </a:ext>
            </a:extLst>
          </p:cNvPr>
          <p:cNvSpPr txBox="1"/>
          <p:nvPr/>
        </p:nvSpPr>
        <p:spPr>
          <a:xfrm>
            <a:off x="5868063" y="1735136"/>
            <a:ext cx="55502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LES FEMMES AU CINEMA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Certaines catégories de film sont préférées par un genre en particulier (</a:t>
            </a:r>
            <a:r>
              <a:rPr lang="fr-FR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Würh</a:t>
            </a:r>
            <a:r>
              <a:rPr lang="fr-FR" sz="1600" i="1" dirty="0">
                <a:latin typeface="Arial" panose="020B0604020202020204" pitchFamily="34" charset="0"/>
                <a:cs typeface="Arial" panose="020B0604020202020204" pitchFamily="34" charset="0"/>
              </a:rPr>
              <a:t>, et al, 2017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femmes sont majoritairement représentées à travers les yeux d’un homme (« male gaze »), même dans les catégories dites « féminines »</a:t>
            </a:r>
          </a:p>
        </p:txBody>
      </p:sp>
      <p:grpSp>
        <p:nvGrpSpPr>
          <p:cNvPr id="110" name="Groupe 109">
            <a:extLst>
              <a:ext uri="{FF2B5EF4-FFF2-40B4-BE49-F238E27FC236}">
                <a16:creationId xmlns:a16="http://schemas.microsoft.com/office/drawing/2014/main" id="{84BF8FA7-FCE4-2F8A-7994-C9A21C6BA21C}"/>
              </a:ext>
            </a:extLst>
          </p:cNvPr>
          <p:cNvGrpSpPr/>
          <p:nvPr/>
        </p:nvGrpSpPr>
        <p:grpSpPr>
          <a:xfrm>
            <a:off x="776669" y="1270211"/>
            <a:ext cx="4350599" cy="4232331"/>
            <a:chOff x="776669" y="1270211"/>
            <a:chExt cx="4350599" cy="4232331"/>
          </a:xfrm>
        </p:grpSpPr>
        <p:pic>
          <p:nvPicPr>
            <p:cNvPr id="1028" name="Picture 4" descr="Ryan Murphy prépare une série prequel sur l'infirmière Ratched de Vol  au-dessus d'un nid de coucou | CineChronicle">
              <a:extLst>
                <a:ext uri="{FF2B5EF4-FFF2-40B4-BE49-F238E27FC236}">
                  <a16:creationId xmlns:a16="http://schemas.microsoft.com/office/drawing/2014/main" id="{58F2F1F9-8439-3769-2CAD-7953F2B172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36" r="28937" b="13322"/>
            <a:stretch/>
          </p:blipFill>
          <p:spPr bwMode="auto">
            <a:xfrm>
              <a:off x="776669" y="1270211"/>
              <a:ext cx="2045204" cy="199923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Carrie Fisher : le message d'outre-tombe de la princesse Leia qui a ému sa  famille - Elle">
              <a:extLst>
                <a:ext uri="{FF2B5EF4-FFF2-40B4-BE49-F238E27FC236}">
                  <a16:creationId xmlns:a16="http://schemas.microsoft.com/office/drawing/2014/main" id="{E304522A-DBEF-B568-4A43-16B3C58E11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095"/>
            <a:stretch/>
          </p:blipFill>
          <p:spPr bwMode="auto">
            <a:xfrm>
              <a:off x="3061392" y="1275973"/>
              <a:ext cx="2060423" cy="201200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9C04EE50-461F-75A0-EA03-57767BD5D8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11" t="6160" r="38413" b="54111"/>
            <a:stretch/>
          </p:blipFill>
          <p:spPr bwMode="auto">
            <a:xfrm>
              <a:off x="782192" y="3472460"/>
              <a:ext cx="2060423" cy="202259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Les 20 plus belles et sexy James Bond Girl - Way Of Life Magazine">
              <a:extLst>
                <a:ext uri="{FF2B5EF4-FFF2-40B4-BE49-F238E27FC236}">
                  <a16:creationId xmlns:a16="http://schemas.microsoft.com/office/drawing/2014/main" id="{34EC2069-D08A-7C84-84E0-3B5ECA83E2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58" r="16750" b="57873"/>
            <a:stretch/>
          </p:blipFill>
          <p:spPr bwMode="auto">
            <a:xfrm>
              <a:off x="3066845" y="3479952"/>
              <a:ext cx="2060423" cy="202259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D2A484C4-910C-06F0-BD9D-3177D56E5009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404CF21C-62A7-6708-BB3D-02DBDCFCEB86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5" name="Triangle isocèle 4">
                <a:extLst>
                  <a:ext uri="{FF2B5EF4-FFF2-40B4-BE49-F238E27FC236}">
                    <a16:creationId xmlns:a16="http://schemas.microsoft.com/office/drawing/2014/main" id="{0597F8DC-16CA-F0F6-E159-3BBC4F1DABA0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23EBFB2-70C7-16DD-C42F-D3E02048877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BF469764-5E1B-83DB-7114-52AE9D420A25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4A5AE75-32AD-6D8C-4730-B99F4CB451EE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3572ADB-5F97-1B28-44E4-D9111E04784D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64BA73E0-C35D-1A0A-7377-184BA5F4F6AA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CB37AF74-0EF6-801E-12B0-CE0A8986CA2A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Ellipse 12">
                <a:extLst>
                  <a:ext uri="{FF2B5EF4-FFF2-40B4-BE49-F238E27FC236}">
                    <a16:creationId xmlns:a16="http://schemas.microsoft.com/office/drawing/2014/main" id="{74C5537E-1451-42D0-68B4-C39F1F2BB70A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id="{7D36F2C6-6779-BBEA-3EB5-3369976FCE13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AE47AED-F7D7-EC0E-5DDF-8F097B9F43AF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4317C3-A4E5-491C-351D-4403ED74DB44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B83F3F1E-272B-4A05-DE21-56EFDA231CFF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0:35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C92C53-8EF0-7DF7-5727-4238C907467A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D24362-3E40-BED0-1DCA-998E3055A429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F59A94-19E8-A333-5925-3119319987D8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DE3862-7515-8777-C949-E4B257F845C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6FBD1D0-B3C8-95D1-1BF5-83215473BB9B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235EB2-8CEF-1F70-BAB6-90CBBD5462C9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D546F7-4D2F-6F54-1015-F2EDB45D5050}"/>
              </a:ext>
            </a:extLst>
          </p:cNvPr>
          <p:cNvSpPr/>
          <p:nvPr/>
        </p:nvSpPr>
        <p:spPr>
          <a:xfrm>
            <a:off x="-439049" y="6092577"/>
            <a:ext cx="12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6823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29591CC-4BF5-EB34-0944-3707ACD677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0B5F081-6D8C-C716-8BED-0DDFA4BE44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C58542-456C-D1B2-7218-7F069E2D1EB9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7BC663A8-DA0E-E970-7E58-62F3BF7058FD}"/>
              </a:ext>
            </a:extLst>
          </p:cNvPr>
          <p:cNvSpPr txBox="1"/>
          <p:nvPr/>
        </p:nvSpPr>
        <p:spPr>
          <a:xfrm>
            <a:off x="5868063" y="1735136"/>
            <a:ext cx="555023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LES FEMMES AU CINEMA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Certaines catégories de film sont préférées par un genre en particulier (</a:t>
            </a:r>
            <a:r>
              <a:rPr lang="fr-FR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Würh</a:t>
            </a:r>
            <a:r>
              <a:rPr lang="fr-FR" sz="1600" i="1" dirty="0">
                <a:latin typeface="Arial" panose="020B0604020202020204" pitchFamily="34" charset="0"/>
                <a:cs typeface="Arial" panose="020B0604020202020204" pitchFamily="34" charset="0"/>
              </a:rPr>
              <a:t>, et al, 2017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Les femmes sont majoritairement représentées à travers les yeux d’un homme (« male gaze »), même dans les catégories dites « féminines »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Il n’existe pas de disparité de genre sur la fréquentation du cinéma</a:t>
            </a:r>
          </a:p>
        </p:txBody>
      </p:sp>
      <p:grpSp>
        <p:nvGrpSpPr>
          <p:cNvPr id="110" name="Groupe 109">
            <a:extLst>
              <a:ext uri="{FF2B5EF4-FFF2-40B4-BE49-F238E27FC236}">
                <a16:creationId xmlns:a16="http://schemas.microsoft.com/office/drawing/2014/main" id="{84BF8FA7-FCE4-2F8A-7994-C9A21C6BA21C}"/>
              </a:ext>
            </a:extLst>
          </p:cNvPr>
          <p:cNvGrpSpPr/>
          <p:nvPr/>
        </p:nvGrpSpPr>
        <p:grpSpPr>
          <a:xfrm>
            <a:off x="776669" y="1270211"/>
            <a:ext cx="4350599" cy="4232331"/>
            <a:chOff x="776669" y="1270211"/>
            <a:chExt cx="4350599" cy="4232331"/>
          </a:xfrm>
        </p:grpSpPr>
        <p:pic>
          <p:nvPicPr>
            <p:cNvPr id="1028" name="Picture 4" descr="Ryan Murphy prépare une série prequel sur l'infirmière Ratched de Vol  au-dessus d'un nid de coucou | CineChronicle">
              <a:extLst>
                <a:ext uri="{FF2B5EF4-FFF2-40B4-BE49-F238E27FC236}">
                  <a16:creationId xmlns:a16="http://schemas.microsoft.com/office/drawing/2014/main" id="{58F2F1F9-8439-3769-2CAD-7953F2B172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36" r="28937" b="13322"/>
            <a:stretch/>
          </p:blipFill>
          <p:spPr bwMode="auto">
            <a:xfrm>
              <a:off x="776669" y="1270211"/>
              <a:ext cx="2045204" cy="199923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Carrie Fisher : le message d'outre-tombe de la princesse Leia qui a ému sa  famille - Elle">
              <a:extLst>
                <a:ext uri="{FF2B5EF4-FFF2-40B4-BE49-F238E27FC236}">
                  <a16:creationId xmlns:a16="http://schemas.microsoft.com/office/drawing/2014/main" id="{E304522A-DBEF-B568-4A43-16B3C58E11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095"/>
            <a:stretch/>
          </p:blipFill>
          <p:spPr bwMode="auto">
            <a:xfrm>
              <a:off x="3061392" y="1275973"/>
              <a:ext cx="2060423" cy="201200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9C04EE50-461F-75A0-EA03-57767BD5D8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11" t="6160" r="38413" b="54111"/>
            <a:stretch/>
          </p:blipFill>
          <p:spPr bwMode="auto">
            <a:xfrm>
              <a:off x="782192" y="3472460"/>
              <a:ext cx="2060423" cy="202259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Les 20 plus belles et sexy James Bond Girl - Way Of Life Magazine">
              <a:extLst>
                <a:ext uri="{FF2B5EF4-FFF2-40B4-BE49-F238E27FC236}">
                  <a16:creationId xmlns:a16="http://schemas.microsoft.com/office/drawing/2014/main" id="{34EC2069-D08A-7C84-84E0-3B5ECA83E2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58" r="16750" b="57873"/>
            <a:stretch/>
          </p:blipFill>
          <p:spPr bwMode="auto">
            <a:xfrm>
              <a:off x="3066845" y="3479952"/>
              <a:ext cx="2060423" cy="202259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D2A484C4-910C-06F0-BD9D-3177D56E5009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404CF21C-62A7-6708-BB3D-02DBDCFCEB86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5" name="Triangle isocèle 4">
                <a:extLst>
                  <a:ext uri="{FF2B5EF4-FFF2-40B4-BE49-F238E27FC236}">
                    <a16:creationId xmlns:a16="http://schemas.microsoft.com/office/drawing/2014/main" id="{0597F8DC-16CA-F0F6-E159-3BBC4F1DABA0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23EBFB2-70C7-16DD-C42F-D3E02048877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BF469764-5E1B-83DB-7114-52AE9D420A25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4A5AE75-32AD-6D8C-4730-B99F4CB451EE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3572ADB-5F97-1B28-44E4-D9111E04784D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" name="Groupe 17">
              <a:extLst>
                <a:ext uri="{FF2B5EF4-FFF2-40B4-BE49-F238E27FC236}">
                  <a16:creationId xmlns:a16="http://schemas.microsoft.com/office/drawing/2014/main" id="{64BA73E0-C35D-1A0A-7377-184BA5F4F6AA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CB37AF74-0EF6-801E-12B0-CE0A8986CA2A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Ellipse 12">
                <a:extLst>
                  <a:ext uri="{FF2B5EF4-FFF2-40B4-BE49-F238E27FC236}">
                    <a16:creationId xmlns:a16="http://schemas.microsoft.com/office/drawing/2014/main" id="{74C5537E-1451-42D0-68B4-C39F1F2BB70A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iangle isocèle 10">
                <a:extLst>
                  <a:ext uri="{FF2B5EF4-FFF2-40B4-BE49-F238E27FC236}">
                    <a16:creationId xmlns:a16="http://schemas.microsoft.com/office/drawing/2014/main" id="{7D36F2C6-6779-BBEA-3EB5-3369976FCE13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AE47AED-F7D7-EC0E-5DDF-8F097B9F43AF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84317C3-A4E5-491C-351D-4403ED74DB44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B83F3F1E-272B-4A05-DE21-56EFDA231CFF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0:48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C92C53-8EF0-7DF7-5727-4238C907467A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D24362-3E40-BED0-1DCA-998E3055A429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F59A94-19E8-A333-5925-3119319987D8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DE3862-7515-8777-C949-E4B257F845C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6FBD1D0-B3C8-95D1-1BF5-83215473BB9B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235EB2-8CEF-1F70-BAB6-90CBBD5462C9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FC350E-5269-FFEA-1DE8-124B7BE39E60}"/>
              </a:ext>
            </a:extLst>
          </p:cNvPr>
          <p:cNvSpPr/>
          <p:nvPr/>
        </p:nvSpPr>
        <p:spPr>
          <a:xfrm>
            <a:off x="-197499" y="6092577"/>
            <a:ext cx="12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804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D0A65B-CC7B-1C00-8AAD-6FD3ED5B2FA1}"/>
              </a:ext>
            </a:extLst>
          </p:cNvPr>
          <p:cNvSpPr txBox="1"/>
          <p:nvPr/>
        </p:nvSpPr>
        <p:spPr>
          <a:xfrm>
            <a:off x="500934" y="1735553"/>
            <a:ext cx="55502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AMELIORATIONS A VENIR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#MeToo,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BlackLivesMatter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représentent une prise de conscience par une partie de la société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20FD681-1EDD-45F7-DE2B-252FF692F757}"/>
              </a:ext>
            </a:extLst>
          </p:cNvPr>
          <p:cNvGrpSpPr/>
          <p:nvPr/>
        </p:nvGrpSpPr>
        <p:grpSpPr>
          <a:xfrm>
            <a:off x="6869267" y="1838502"/>
            <a:ext cx="4437491" cy="3244132"/>
            <a:chOff x="6869267" y="1838502"/>
            <a:chExt cx="4437491" cy="3244132"/>
          </a:xfrm>
        </p:grpSpPr>
        <p:pic>
          <p:nvPicPr>
            <p:cNvPr id="8196" name="Picture 4" descr="Mouvement #MeToo — Wikipédia">
              <a:extLst>
                <a:ext uri="{FF2B5EF4-FFF2-40B4-BE49-F238E27FC236}">
                  <a16:creationId xmlns:a16="http://schemas.microsoft.com/office/drawing/2014/main" id="{A8E22C2A-41F2-FA64-72FE-450F004313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69267" y="1838502"/>
              <a:ext cx="2162755" cy="32441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8" name="Picture 6" descr="1500+ Black Lives Matter Pictures | Download Free Images on Unsplash">
              <a:extLst>
                <a:ext uri="{FF2B5EF4-FFF2-40B4-BE49-F238E27FC236}">
                  <a16:creationId xmlns:a16="http://schemas.microsoft.com/office/drawing/2014/main" id="{4707E55E-E498-97C4-8DBD-D2D204E9FC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8509" y="1838502"/>
              <a:ext cx="2158249" cy="32441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5F543D8-CF65-6DE6-01E3-BD17961DB22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F5687-9636-77A4-C558-DF5629C98CA4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07E35F9-28C4-7B9A-34D9-1387C6197167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9C74CFCD-AA26-B03E-08EE-08ABE0113D4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22" name="Triangle isocèle 21">
                <a:extLst>
                  <a:ext uri="{FF2B5EF4-FFF2-40B4-BE49-F238E27FC236}">
                    <a16:creationId xmlns:a16="http://schemas.microsoft.com/office/drawing/2014/main" id="{C588A012-DDC7-38B4-CBC7-713047F61D38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C830BBD-8876-0F04-FC2F-1FB1E3A5992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E4DE4E3E-1DB0-00C3-9142-93BB0B1C613A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E462E6-789B-C47E-9B64-E732761E1872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84F4B4-3F26-138E-302D-10FC146EE262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512B76C4-7984-DC7E-12AE-8789C80173D4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4" name="Ellipse 13">
                <a:extLst>
                  <a:ext uri="{FF2B5EF4-FFF2-40B4-BE49-F238E27FC236}">
                    <a16:creationId xmlns:a16="http://schemas.microsoft.com/office/drawing/2014/main" id="{73EB35F5-2B40-8749-7903-5D3BD84AE35F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Ellipse 14">
                <a:extLst>
                  <a:ext uri="{FF2B5EF4-FFF2-40B4-BE49-F238E27FC236}">
                    <a16:creationId xmlns:a16="http://schemas.microsoft.com/office/drawing/2014/main" id="{F043F310-F0FE-CC42-5149-D3C9DECFF0E5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Triangle isocèle 15">
                <a:extLst>
                  <a:ext uri="{FF2B5EF4-FFF2-40B4-BE49-F238E27FC236}">
                    <a16:creationId xmlns:a16="http://schemas.microsoft.com/office/drawing/2014/main" id="{8EE47DED-B19F-2532-B8E0-C199FA264D48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D1694F1-ACD3-388A-3014-B9B7A841F06C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282B07B-EAA6-15AD-FEF0-1DF94D1A9CB9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751CDEB2-11D4-A9B3-D97B-B53023808E31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1:10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71690A-9F79-3AF0-029C-007AD439D47B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1E9C44E-4D86-563D-B779-F4AF65A2571A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676B9E9-38BD-BE08-11D4-89F5352B71FF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CF549E-134E-F8E3-4FE5-BEC34F8905F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34DE818-6AA1-DFD0-9805-027254A8F2B9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9BE777A-0B7B-FD78-4E0D-57A767DAD253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5BE55F0-6EDA-B0C0-0406-3B57921ECADE}"/>
              </a:ext>
            </a:extLst>
          </p:cNvPr>
          <p:cNvSpPr/>
          <p:nvPr/>
        </p:nvSpPr>
        <p:spPr>
          <a:xfrm>
            <a:off x="-10669717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165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D0A65B-CC7B-1C00-8AAD-6FD3ED5B2FA1}"/>
              </a:ext>
            </a:extLst>
          </p:cNvPr>
          <p:cNvSpPr txBox="1"/>
          <p:nvPr/>
        </p:nvSpPr>
        <p:spPr>
          <a:xfrm>
            <a:off x="500934" y="1735553"/>
            <a:ext cx="555023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AMELIORATIONS A VENIR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#MeToo,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BlackLivesMatter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représentent une prise de conscience par une partie de la société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Par capitalisme éveillé, les sociétés produisent de nouveau films bousculant la représentation classique des femmes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20FD681-1EDD-45F7-DE2B-252FF692F757}"/>
              </a:ext>
            </a:extLst>
          </p:cNvPr>
          <p:cNvGrpSpPr/>
          <p:nvPr/>
        </p:nvGrpSpPr>
        <p:grpSpPr>
          <a:xfrm>
            <a:off x="6869267" y="1838502"/>
            <a:ext cx="4437491" cy="3244132"/>
            <a:chOff x="6869267" y="1838502"/>
            <a:chExt cx="4437491" cy="3244132"/>
          </a:xfrm>
        </p:grpSpPr>
        <p:pic>
          <p:nvPicPr>
            <p:cNvPr id="8196" name="Picture 4" descr="Mouvement #MeToo — Wikipédia">
              <a:extLst>
                <a:ext uri="{FF2B5EF4-FFF2-40B4-BE49-F238E27FC236}">
                  <a16:creationId xmlns:a16="http://schemas.microsoft.com/office/drawing/2014/main" id="{A8E22C2A-41F2-FA64-72FE-450F004313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69267" y="1838502"/>
              <a:ext cx="2162755" cy="32441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8" name="Picture 6" descr="1500+ Black Lives Matter Pictures | Download Free Images on Unsplash">
              <a:extLst>
                <a:ext uri="{FF2B5EF4-FFF2-40B4-BE49-F238E27FC236}">
                  <a16:creationId xmlns:a16="http://schemas.microsoft.com/office/drawing/2014/main" id="{4707E55E-E498-97C4-8DBD-D2D204E9FC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8509" y="1838502"/>
              <a:ext cx="2158249" cy="32441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FC925B6-46AB-705C-6278-A9D7AB7811AF}"/>
              </a:ext>
            </a:extLst>
          </p:cNvPr>
          <p:cNvGrpSpPr/>
          <p:nvPr/>
        </p:nvGrpSpPr>
        <p:grpSpPr>
          <a:xfrm>
            <a:off x="6817135" y="1838502"/>
            <a:ext cx="4563575" cy="3251611"/>
            <a:chOff x="6817135" y="1838502"/>
            <a:chExt cx="4563575" cy="3251611"/>
          </a:xfrm>
        </p:grpSpPr>
        <p:pic>
          <p:nvPicPr>
            <p:cNvPr id="8200" name="Picture 8" descr="Ocean's 8 en DVD : Ocean's 8 - DVD - AlloCiné">
              <a:extLst>
                <a:ext uri="{FF2B5EF4-FFF2-40B4-BE49-F238E27FC236}">
                  <a16:creationId xmlns:a16="http://schemas.microsoft.com/office/drawing/2014/main" id="{706B9F5D-EFFE-93FC-16ED-3421B0B92D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34" r="4234"/>
            <a:stretch/>
          </p:blipFill>
          <p:spPr bwMode="auto">
            <a:xfrm>
              <a:off x="6817135" y="1838502"/>
              <a:ext cx="2232201" cy="325161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02" name="Picture 10" descr="Ghostbusters (2016) | Fred H">
              <a:extLst>
                <a:ext uri="{FF2B5EF4-FFF2-40B4-BE49-F238E27FC236}">
                  <a16:creationId xmlns:a16="http://schemas.microsoft.com/office/drawing/2014/main" id="{88AF7DD8-56BD-B5CE-F628-27EF15A2C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8509" y="1838502"/>
              <a:ext cx="2232201" cy="32441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5F543D8-CF65-6DE6-01E3-BD17961DB22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F5687-9636-77A4-C558-DF5629C98CA4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07E35F9-28C4-7B9A-34D9-1387C6197167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9C74CFCD-AA26-B03E-08EE-08ABE0113D4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22" name="Triangle isocèle 21">
                <a:extLst>
                  <a:ext uri="{FF2B5EF4-FFF2-40B4-BE49-F238E27FC236}">
                    <a16:creationId xmlns:a16="http://schemas.microsoft.com/office/drawing/2014/main" id="{C588A012-DDC7-38B4-CBC7-713047F61D38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C830BBD-8876-0F04-FC2F-1FB1E3A5992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E4DE4E3E-1DB0-00C3-9142-93BB0B1C613A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E462E6-789B-C47E-9B64-E732761E1872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84F4B4-3F26-138E-302D-10FC146EE262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512B76C4-7984-DC7E-12AE-8789C80173D4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4" name="Ellipse 13">
                <a:extLst>
                  <a:ext uri="{FF2B5EF4-FFF2-40B4-BE49-F238E27FC236}">
                    <a16:creationId xmlns:a16="http://schemas.microsoft.com/office/drawing/2014/main" id="{73EB35F5-2B40-8749-7903-5D3BD84AE35F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Ellipse 14">
                <a:extLst>
                  <a:ext uri="{FF2B5EF4-FFF2-40B4-BE49-F238E27FC236}">
                    <a16:creationId xmlns:a16="http://schemas.microsoft.com/office/drawing/2014/main" id="{F043F310-F0FE-CC42-5149-D3C9DECFF0E5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Triangle isocèle 15">
                <a:extLst>
                  <a:ext uri="{FF2B5EF4-FFF2-40B4-BE49-F238E27FC236}">
                    <a16:creationId xmlns:a16="http://schemas.microsoft.com/office/drawing/2014/main" id="{8EE47DED-B19F-2532-B8E0-C199FA264D48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D1694F1-ACD3-388A-3014-B9B7A841F06C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282B07B-EAA6-15AD-FEF0-1DF94D1A9CB9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751CDEB2-11D4-A9B3-D97B-B53023808E31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1:20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71690A-9F79-3AF0-029C-007AD439D47B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1E9C44E-4D86-563D-B779-F4AF65A2571A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676B9E9-38BD-BE08-11D4-89F5352B71FF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CF549E-134E-F8E3-4FE5-BEC34F8905F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34DE818-6AA1-DFD0-9805-027254A8F2B9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9BE777A-0B7B-FD78-4E0D-57A767DAD253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A98E17-06C0-B848-8AEC-2B6B8B746766}"/>
              </a:ext>
            </a:extLst>
          </p:cNvPr>
          <p:cNvSpPr/>
          <p:nvPr/>
        </p:nvSpPr>
        <p:spPr>
          <a:xfrm>
            <a:off x="-10328523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8392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D0A65B-CC7B-1C00-8AAD-6FD3ED5B2FA1}"/>
              </a:ext>
            </a:extLst>
          </p:cNvPr>
          <p:cNvSpPr txBox="1"/>
          <p:nvPr/>
        </p:nvSpPr>
        <p:spPr>
          <a:xfrm>
            <a:off x="500934" y="1735553"/>
            <a:ext cx="555023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AMELIORATIONS A VENIR ?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#MeToo,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BlackLivesMatter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, représentent une prise de conscience par une partie de la société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Par capitalisme éveillé, les sociétés produisent de nouveau films bousculant la représentation classique des femmes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Malheureusement rejetés par certaines personnes sous couvert de critique du « 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wokisme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 » ou du « 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pink-washing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955E3C4-3F5B-3A0E-80A7-65C9E7E13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851" y="2265540"/>
            <a:ext cx="4333907" cy="25622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F543D8-CF65-6DE6-01E3-BD17961DB22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4F5687-9636-77A4-C558-DF5629C98CA4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07E35F9-28C4-7B9A-34D9-1387C6197167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9C74CFCD-AA26-B03E-08EE-08ABE0113D4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22" name="Triangle isocèle 21">
                <a:extLst>
                  <a:ext uri="{FF2B5EF4-FFF2-40B4-BE49-F238E27FC236}">
                    <a16:creationId xmlns:a16="http://schemas.microsoft.com/office/drawing/2014/main" id="{C588A012-DDC7-38B4-CBC7-713047F61D38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C830BBD-8876-0F04-FC2F-1FB1E3A59922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E4DE4E3E-1DB0-00C3-9142-93BB0B1C613A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E462E6-789B-C47E-9B64-E732761E1872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84F4B4-3F26-138E-302D-10FC146EE262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512B76C4-7984-DC7E-12AE-8789C80173D4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4" name="Ellipse 13">
                <a:extLst>
                  <a:ext uri="{FF2B5EF4-FFF2-40B4-BE49-F238E27FC236}">
                    <a16:creationId xmlns:a16="http://schemas.microsoft.com/office/drawing/2014/main" id="{73EB35F5-2B40-8749-7903-5D3BD84AE35F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Ellipse 14">
                <a:extLst>
                  <a:ext uri="{FF2B5EF4-FFF2-40B4-BE49-F238E27FC236}">
                    <a16:creationId xmlns:a16="http://schemas.microsoft.com/office/drawing/2014/main" id="{F043F310-F0FE-CC42-5149-D3C9DECFF0E5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Triangle isocèle 15">
                <a:extLst>
                  <a:ext uri="{FF2B5EF4-FFF2-40B4-BE49-F238E27FC236}">
                    <a16:creationId xmlns:a16="http://schemas.microsoft.com/office/drawing/2014/main" id="{8EE47DED-B19F-2532-B8E0-C199FA264D48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D1694F1-ACD3-388A-3014-B9B7A841F06C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282B07B-EAA6-15AD-FEF0-1DF94D1A9CB9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4" name="ZoneTexte 23">
            <a:extLst>
              <a:ext uri="{FF2B5EF4-FFF2-40B4-BE49-F238E27FC236}">
                <a16:creationId xmlns:a16="http://schemas.microsoft.com/office/drawing/2014/main" id="{751CDEB2-11D4-A9B3-D97B-B53023808E31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1:37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671690A-9F79-3AF0-029C-007AD439D47B}"/>
              </a:ext>
            </a:extLst>
          </p:cNvPr>
          <p:cNvSpPr/>
          <p:nvPr/>
        </p:nvSpPr>
        <p:spPr>
          <a:xfrm>
            <a:off x="11615629" y="6390272"/>
            <a:ext cx="281563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1E9C44E-4D86-563D-B779-F4AF65A2571A}"/>
              </a:ext>
            </a:extLst>
          </p:cNvPr>
          <p:cNvSpPr/>
          <p:nvPr/>
        </p:nvSpPr>
        <p:spPr>
          <a:xfrm>
            <a:off x="10939909" y="6387594"/>
            <a:ext cx="382698" cy="256410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676B9E9-38BD-BE08-11D4-89F5352B71FF}"/>
              </a:ext>
            </a:extLst>
          </p:cNvPr>
          <p:cNvSpPr/>
          <p:nvPr/>
        </p:nvSpPr>
        <p:spPr>
          <a:xfrm>
            <a:off x="11532042" y="64524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CF549E-134E-F8E3-4FE5-BEC34F8905FD}"/>
              </a:ext>
            </a:extLst>
          </p:cNvPr>
          <p:cNvSpPr/>
          <p:nvPr/>
        </p:nvSpPr>
        <p:spPr>
          <a:xfrm>
            <a:off x="11817679" y="6446287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34DE818-6AA1-DFD0-9805-027254A8F2B9}"/>
              </a:ext>
            </a:extLst>
          </p:cNvPr>
          <p:cNvSpPr/>
          <p:nvPr/>
        </p:nvSpPr>
        <p:spPr>
          <a:xfrm rot="5400000">
            <a:off x="11677429" y="6321842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9BE777A-0B7B-FD78-4E0D-57A767DAD253}"/>
              </a:ext>
            </a:extLst>
          </p:cNvPr>
          <p:cNvSpPr/>
          <p:nvPr/>
        </p:nvSpPr>
        <p:spPr>
          <a:xfrm rot="5400000">
            <a:off x="11676212" y="6564705"/>
            <a:ext cx="159026" cy="1390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762234-99C2-CB8C-C1FD-A6D11EB3E2B4}"/>
              </a:ext>
            </a:extLst>
          </p:cNvPr>
          <p:cNvSpPr/>
          <p:nvPr/>
        </p:nvSpPr>
        <p:spPr>
          <a:xfrm>
            <a:off x="-9837204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684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C9E208-235A-F960-290A-DA37E96A79B6}"/>
              </a:ext>
            </a:extLst>
          </p:cNvPr>
          <p:cNvSpPr txBox="1"/>
          <p:nvPr/>
        </p:nvSpPr>
        <p:spPr>
          <a:xfrm>
            <a:off x="500934" y="1838502"/>
            <a:ext cx="8921362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Problématique – </a:t>
            </a:r>
          </a:p>
          <a:p>
            <a:pPr algn="just"/>
            <a:endParaRPr lang="fr-FR" dirty="0"/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Existe-t-il une réelle augmentation de la représentation féminine dans les films au cinéma ?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Cette augmentation peut-elle avoir un effet négatif sur la réception critique et la rentabilité des films ?</a:t>
            </a:r>
          </a:p>
          <a:p>
            <a:pPr algn="just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Utilisation de la base de données du site TMDb.com extraite à l’aide d’un API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9AED68-7766-232C-17E9-3424545F6D8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FEDFBD-DAF7-33F2-250C-6699344CB6C0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454BC286-BAE1-5F5D-3D10-A25276DAE2A7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06015026-AAF9-064E-6666-2C9EEBA20697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18" name="Triangle isocèle 17">
                <a:extLst>
                  <a:ext uri="{FF2B5EF4-FFF2-40B4-BE49-F238E27FC236}">
                    <a16:creationId xmlns:a16="http://schemas.microsoft.com/office/drawing/2014/main" id="{DC528196-CBA9-21B2-AE8F-1FE6E16BD922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5C13801-F61D-9EFE-0C4C-598FBA5534C0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629875CE-6440-1315-E9D5-B74C25AFE74F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29E56AB-7A8C-5235-D0AF-43A37164A2A2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B968A2E-6B45-7B37-A9A6-05F86C93E01F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DE35B985-F9F0-BED2-608D-7E5BC0C475D7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11" name="Ellipse 10">
                <a:extLst>
                  <a:ext uri="{FF2B5EF4-FFF2-40B4-BE49-F238E27FC236}">
                    <a16:creationId xmlns:a16="http://schemas.microsoft.com/office/drawing/2014/main" id="{459D267F-7F74-8D44-87EA-A64FC5C4E797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2" name="Ellipse 11">
                <a:extLst>
                  <a:ext uri="{FF2B5EF4-FFF2-40B4-BE49-F238E27FC236}">
                    <a16:creationId xmlns:a16="http://schemas.microsoft.com/office/drawing/2014/main" id="{61F94D77-EF3F-5BD6-70AB-D87CB4D447E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Triangle isocèle 12">
                <a:extLst>
                  <a:ext uri="{FF2B5EF4-FFF2-40B4-BE49-F238E27FC236}">
                    <a16:creationId xmlns:a16="http://schemas.microsoft.com/office/drawing/2014/main" id="{9C1E0F48-A8C7-1B77-02DC-29F4D412B9EE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4101D19-A7F8-616D-800A-92C37ED08ECE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15C8E35-EB61-1B6B-4579-6B591F7B01BC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AF6BB635-3F70-E426-1A8A-A7B9C6804ACF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2AD60B2-1D93-7FA7-D9AF-95298604C68B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645F46A-B1AA-10B9-0946-EC8A905287AB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5F82AC7-31DF-7175-2908-B2605F22027F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5703645-B343-3F93-7266-E7F724BA227A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91B0F7E-AB20-FA46-9001-FCE020A718EE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30078BA5-5E90-F1AA-938B-1905EFB87291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C07E1D7-2AD6-97FB-EED4-BF7528C6A44A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0CED9D32-9758-959A-25B5-6F36D950B794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1:55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6F17514-3E9B-66E0-0C54-A3035DAB8257}"/>
              </a:ext>
            </a:extLst>
          </p:cNvPr>
          <p:cNvSpPr/>
          <p:nvPr/>
        </p:nvSpPr>
        <p:spPr>
          <a:xfrm>
            <a:off x="-9666600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33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2E4F6F9-0C14-B199-37F0-3196176268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373039" y="-109182"/>
            <a:ext cx="12938077" cy="8325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FB1951-E95B-7E77-D0D4-72FF048BAA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66299" y="6134669"/>
            <a:ext cx="12938077" cy="771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364D109-35CE-5A64-E348-877153FCA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83" y="1249128"/>
            <a:ext cx="2409843" cy="581029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01B4FA0A-CEE8-560E-F4DF-CC31030042A0}"/>
              </a:ext>
            </a:extLst>
          </p:cNvPr>
          <p:cNvCxnSpPr>
            <a:cxnSpLocks/>
          </p:cNvCxnSpPr>
          <p:nvPr/>
        </p:nvCxnSpPr>
        <p:spPr>
          <a:xfrm>
            <a:off x="3086202" y="1539643"/>
            <a:ext cx="674344" cy="0"/>
          </a:xfrm>
          <a:prstGeom prst="straightConnector1">
            <a:avLst/>
          </a:prstGeom>
          <a:ln w="76200">
            <a:solidFill>
              <a:srgbClr val="03254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0835106D-2B2A-50C3-8CBB-41BAC6EEAF29}"/>
              </a:ext>
            </a:extLst>
          </p:cNvPr>
          <p:cNvSpPr txBox="1"/>
          <p:nvPr/>
        </p:nvSpPr>
        <p:spPr>
          <a:xfrm>
            <a:off x="3784767" y="1229072"/>
            <a:ext cx="75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25022</a:t>
            </a:r>
          </a:p>
          <a:p>
            <a:pPr algn="ctr"/>
            <a:r>
              <a:rPr lang="fr-FR" b="1" dirty="0">
                <a:latin typeface="Khand" panose="02000000000000000000" pitchFamily="2" charset="0"/>
                <a:cs typeface="Khand" panose="02000000000000000000" pitchFamily="2" charset="0"/>
              </a:rPr>
              <a:t>films</a:t>
            </a:r>
            <a:endParaRPr lang="fr-FR" b="1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CF34F4C-D876-EB9F-3217-2ED1942356A6}"/>
              </a:ext>
            </a:extLst>
          </p:cNvPr>
          <p:cNvSpPr txBox="1"/>
          <p:nvPr/>
        </p:nvSpPr>
        <p:spPr>
          <a:xfrm>
            <a:off x="405726" y="2001729"/>
            <a:ext cx="379688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latin typeface="Khand" panose="02000000000000000000" pitchFamily="2" charset="0"/>
                <a:cs typeface="Khand" panose="02000000000000000000" pitchFamily="2" charset="0"/>
              </a:rPr>
              <a:t>VARIABLES : 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Catégories,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Catégorie principale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Préférence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Décennie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Région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Durée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Nb de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person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.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rôle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Ratio femmes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Rôle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Age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er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homme et 1</a:t>
            </a:r>
            <a:r>
              <a:rPr lang="fr-FR" sz="1600" baseline="300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ère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 femme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Genre </a:t>
            </a:r>
            <a:r>
              <a:rPr lang="fr-FR" sz="1600" dirty="0" err="1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réalisateur</a:t>
            </a:r>
            <a:r>
              <a:rPr lang="fr-FR" sz="1800" b="1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·</a:t>
            </a:r>
            <a:r>
              <a:rPr lang="fr-FR" sz="1600" dirty="0" err="1">
                <a:solidFill>
                  <a:srgbClr val="03B4E4"/>
                </a:solidFill>
                <a:effectLst/>
                <a:latin typeface="Khand" panose="02000000000000000000" pitchFamily="2" charset="0"/>
                <a:ea typeface="Calibri" panose="020F0502020204030204" pitchFamily="34" charset="0"/>
                <a:cs typeface="Khand" panose="02000000000000000000" pitchFamily="2" charset="0"/>
              </a:rPr>
              <a:t>rice</a:t>
            </a:r>
            <a:endParaRPr lang="fr-FR" sz="1600" dirty="0">
              <a:solidFill>
                <a:srgbClr val="03B4E4"/>
              </a:solidFill>
              <a:effectLst/>
              <a:latin typeface="Khand" panose="02000000000000000000" pitchFamily="2" charset="0"/>
              <a:ea typeface="Calibri" panose="020F0502020204030204" pitchFamily="34" charset="0"/>
              <a:cs typeface="Khand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Budget, Revenue,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Rentabilité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Suite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Adaptation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Reboot</a:t>
            </a: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, </a:t>
            </a:r>
            <a:r>
              <a:rPr lang="fr-FR" sz="1600" dirty="0">
                <a:solidFill>
                  <a:srgbClr val="03B4E4"/>
                </a:solidFill>
                <a:latin typeface="Khand" panose="02000000000000000000" pitchFamily="2" charset="0"/>
                <a:cs typeface="Khand" panose="02000000000000000000" pitchFamily="2" charset="0"/>
              </a:rPr>
              <a:t>Spin-off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Note moyenne &amp; Nb de notes</a:t>
            </a:r>
          </a:p>
          <a:p>
            <a:pPr marL="285750" indent="-285750">
              <a:buFontTx/>
              <a:buChar char="-"/>
            </a:pPr>
            <a:r>
              <a:rPr lang="fr-FR" sz="1600" dirty="0">
                <a:latin typeface="Khand" panose="02000000000000000000" pitchFamily="2" charset="0"/>
                <a:cs typeface="Khand" panose="02000000000000000000" pitchFamily="2" charset="0"/>
              </a:rPr>
              <a:t>Score </a:t>
            </a:r>
            <a:r>
              <a:rPr lang="fr-FR" sz="1600" dirty="0" err="1">
                <a:latin typeface="Khand" panose="02000000000000000000" pitchFamily="2" charset="0"/>
                <a:cs typeface="Khand" panose="02000000000000000000" pitchFamily="2" charset="0"/>
              </a:rPr>
              <a:t>Bechdel</a:t>
            </a:r>
            <a:endParaRPr lang="fr-FR" sz="1600" dirty="0">
              <a:latin typeface="Khand" panose="02000000000000000000" pitchFamily="2" charset="0"/>
              <a:cs typeface="Khand" panose="020000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EA3762-EAC1-60E5-37D9-10AEFBB14444}"/>
              </a:ext>
            </a:extLst>
          </p:cNvPr>
          <p:cNvSpPr/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AC3DEF-EEE8-44A8-C917-F20E20C05073}"/>
              </a:ext>
            </a:extLst>
          </p:cNvPr>
          <p:cNvSpPr>
            <a:spLocks/>
          </p:cNvSpPr>
          <p:nvPr/>
        </p:nvSpPr>
        <p:spPr>
          <a:xfrm>
            <a:off x="0" y="6091963"/>
            <a:ext cx="12192000" cy="9048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252E0BD-C747-1573-FE3F-F5D7F61D37A0}"/>
              </a:ext>
            </a:extLst>
          </p:cNvPr>
          <p:cNvGrpSpPr/>
          <p:nvPr/>
        </p:nvGrpSpPr>
        <p:grpSpPr>
          <a:xfrm>
            <a:off x="209628" y="6311658"/>
            <a:ext cx="1887208" cy="335024"/>
            <a:chOff x="209628" y="6311658"/>
            <a:chExt cx="1887208" cy="335024"/>
          </a:xfrm>
        </p:grpSpPr>
        <p:grpSp>
          <p:nvGrpSpPr>
            <p:cNvPr id="33" name="Groupe 32">
              <a:extLst>
                <a:ext uri="{FF2B5EF4-FFF2-40B4-BE49-F238E27FC236}">
                  <a16:creationId xmlns:a16="http://schemas.microsoft.com/office/drawing/2014/main" id="{A1622BC8-2C95-2638-AE78-4096634088B8}"/>
                </a:ext>
              </a:extLst>
            </p:cNvPr>
            <p:cNvGrpSpPr/>
            <p:nvPr/>
          </p:nvGrpSpPr>
          <p:grpSpPr>
            <a:xfrm>
              <a:off x="933371" y="6339825"/>
              <a:ext cx="318268" cy="281738"/>
              <a:chOff x="710372" y="6339825"/>
              <a:chExt cx="318268" cy="281738"/>
            </a:xfrm>
          </p:grpSpPr>
          <p:sp>
            <p:nvSpPr>
              <p:cNvPr id="43" name="Triangle isocèle 42">
                <a:extLst>
                  <a:ext uri="{FF2B5EF4-FFF2-40B4-BE49-F238E27FC236}">
                    <a16:creationId xmlns:a16="http://schemas.microsoft.com/office/drawing/2014/main" id="{05EF21E0-DC81-A7D5-DD69-1658C822AB5D}"/>
                  </a:ext>
                </a:extLst>
              </p:cNvPr>
              <p:cNvSpPr/>
              <p:nvPr/>
            </p:nvSpPr>
            <p:spPr>
              <a:xfrm rot="5400000">
                <a:off x="694928" y="6358318"/>
                <a:ext cx="278689" cy="247802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970A649-84D7-C931-567E-DE7687271BD5}"/>
                  </a:ext>
                </a:extLst>
              </p:cNvPr>
              <p:cNvSpPr/>
              <p:nvPr/>
            </p:nvSpPr>
            <p:spPr>
              <a:xfrm>
                <a:off x="982921" y="6339825"/>
                <a:ext cx="45719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4" name="Groupe 33">
              <a:extLst>
                <a:ext uri="{FF2B5EF4-FFF2-40B4-BE49-F238E27FC236}">
                  <a16:creationId xmlns:a16="http://schemas.microsoft.com/office/drawing/2014/main" id="{1F43884C-6E7C-59B2-8FFC-A00AC34B67F1}"/>
                </a:ext>
              </a:extLst>
            </p:cNvPr>
            <p:cNvGrpSpPr/>
            <p:nvPr/>
          </p:nvGrpSpPr>
          <p:grpSpPr>
            <a:xfrm>
              <a:off x="209628" y="6339825"/>
              <a:ext cx="215087" cy="278690"/>
              <a:chOff x="209628" y="6339825"/>
              <a:chExt cx="215087" cy="27869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705E6CF-BFD1-7233-D72B-AAE175B1662A}"/>
                  </a:ext>
                </a:extLst>
              </p:cNvPr>
              <p:cNvSpPr/>
              <p:nvPr/>
            </p:nvSpPr>
            <p:spPr>
              <a:xfrm>
                <a:off x="209628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DDB3D07-0723-7A3E-EC97-7FA1580F72F0}"/>
                  </a:ext>
                </a:extLst>
              </p:cNvPr>
              <p:cNvSpPr/>
              <p:nvPr/>
            </p:nvSpPr>
            <p:spPr>
              <a:xfrm>
                <a:off x="347851" y="6339825"/>
                <a:ext cx="76864" cy="27869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5" name="Groupe 34">
              <a:extLst>
                <a:ext uri="{FF2B5EF4-FFF2-40B4-BE49-F238E27FC236}">
                  <a16:creationId xmlns:a16="http://schemas.microsoft.com/office/drawing/2014/main" id="{728CF9C2-2933-FDD7-0549-4AD2F9388E75}"/>
                </a:ext>
              </a:extLst>
            </p:cNvPr>
            <p:cNvGrpSpPr/>
            <p:nvPr/>
          </p:nvGrpSpPr>
          <p:grpSpPr>
            <a:xfrm>
              <a:off x="1760294" y="6311658"/>
              <a:ext cx="336542" cy="335024"/>
              <a:chOff x="1748463" y="6302444"/>
              <a:chExt cx="336542" cy="335024"/>
            </a:xfrm>
          </p:grpSpPr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2DEE7458-48A2-18FA-DF8A-7F175A4BE1B3}"/>
                  </a:ext>
                </a:extLst>
              </p:cNvPr>
              <p:cNvSpPr/>
              <p:nvPr/>
            </p:nvSpPr>
            <p:spPr>
              <a:xfrm>
                <a:off x="1828595" y="6336091"/>
                <a:ext cx="256410" cy="25641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B5E64FEF-B3A9-C089-4A55-9D29FCA50990}"/>
                  </a:ext>
                </a:extLst>
              </p:cNvPr>
              <p:cNvSpPr/>
              <p:nvPr/>
            </p:nvSpPr>
            <p:spPr>
              <a:xfrm>
                <a:off x="1888368" y="6391700"/>
                <a:ext cx="141769" cy="14176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Triangle isocèle 37">
                <a:extLst>
                  <a:ext uri="{FF2B5EF4-FFF2-40B4-BE49-F238E27FC236}">
                    <a16:creationId xmlns:a16="http://schemas.microsoft.com/office/drawing/2014/main" id="{3D696ACD-FD1E-1215-2815-3B8E453A1EEA}"/>
                  </a:ext>
                </a:extLst>
              </p:cNvPr>
              <p:cNvSpPr/>
              <p:nvPr/>
            </p:nvSpPr>
            <p:spPr>
              <a:xfrm rot="16200000" flipH="1">
                <a:off x="1714569" y="6355813"/>
                <a:ext cx="282834" cy="215045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BE24EA8B-1929-1793-959A-9FE68DC6EB74}"/>
                  </a:ext>
                </a:extLst>
              </p:cNvPr>
              <p:cNvSpPr/>
              <p:nvPr/>
            </p:nvSpPr>
            <p:spPr>
              <a:xfrm>
                <a:off x="1748463" y="6423582"/>
                <a:ext cx="122864" cy="94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7B11D5D-008F-CDDB-A7DE-51E68FEE3906}"/>
                  </a:ext>
                </a:extLst>
              </p:cNvPr>
              <p:cNvSpPr/>
              <p:nvPr/>
            </p:nvSpPr>
            <p:spPr>
              <a:xfrm>
                <a:off x="1963508" y="6302444"/>
                <a:ext cx="18000" cy="335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6F53B478-2F19-7AF2-CCB0-97448C5156DA}"/>
              </a:ext>
            </a:extLst>
          </p:cNvPr>
          <p:cNvGrpSpPr/>
          <p:nvPr/>
        </p:nvGrpSpPr>
        <p:grpSpPr>
          <a:xfrm>
            <a:off x="10939909" y="6311841"/>
            <a:ext cx="1036796" cy="401889"/>
            <a:chOff x="10939909" y="6311841"/>
            <a:chExt cx="1036796" cy="40188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4F426D6-F21A-A5E7-6F8F-F6900868BD81}"/>
                </a:ext>
              </a:extLst>
            </p:cNvPr>
            <p:cNvSpPr/>
            <p:nvPr/>
          </p:nvSpPr>
          <p:spPr>
            <a:xfrm>
              <a:off x="10939909" y="6387594"/>
              <a:ext cx="382698" cy="25641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73DC2C0D-F6CD-C933-5F06-E79A2C052D27}"/>
                </a:ext>
              </a:extLst>
            </p:cNvPr>
            <p:cNvGrpSpPr/>
            <p:nvPr/>
          </p:nvGrpSpPr>
          <p:grpSpPr>
            <a:xfrm>
              <a:off x="11532042" y="6311841"/>
              <a:ext cx="444663" cy="401889"/>
              <a:chOff x="11532042" y="6311841"/>
              <a:chExt cx="444663" cy="401889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5AD3122-BECB-104E-2DB1-1551A80C2E45}"/>
                  </a:ext>
                </a:extLst>
              </p:cNvPr>
              <p:cNvSpPr/>
              <p:nvPr/>
            </p:nvSpPr>
            <p:spPr>
              <a:xfrm>
                <a:off x="11615629" y="6390272"/>
                <a:ext cx="281563" cy="256410"/>
              </a:xfrm>
              <a:prstGeom prst="rect">
                <a:avLst/>
              </a:prstGeom>
              <a:solidFill>
                <a:schemeClr val="tx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E84157BA-B0D2-5965-BBFB-70AD7FDA9B95}"/>
                  </a:ext>
                </a:extLst>
              </p:cNvPr>
              <p:cNvSpPr/>
              <p:nvPr/>
            </p:nvSpPr>
            <p:spPr>
              <a:xfrm>
                <a:off x="11532042" y="64524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50408A36-4D2C-D10C-202D-1A65515C5377}"/>
                  </a:ext>
                </a:extLst>
              </p:cNvPr>
              <p:cNvSpPr/>
              <p:nvPr/>
            </p:nvSpPr>
            <p:spPr>
              <a:xfrm>
                <a:off x="11817679" y="6446287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379B4D2-62AB-A18B-51F4-1902D9E3C972}"/>
                  </a:ext>
                </a:extLst>
              </p:cNvPr>
              <p:cNvSpPr/>
              <p:nvPr/>
            </p:nvSpPr>
            <p:spPr>
              <a:xfrm rot="5400000">
                <a:off x="11677429" y="6321842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94AADD2-4DD5-D813-C332-5E36F5187826}"/>
                  </a:ext>
                </a:extLst>
              </p:cNvPr>
              <p:cNvSpPr/>
              <p:nvPr/>
            </p:nvSpPr>
            <p:spPr>
              <a:xfrm rot="5400000">
                <a:off x="11676212" y="6564705"/>
                <a:ext cx="159026" cy="1390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53" name="ZoneTexte 52">
            <a:extLst>
              <a:ext uri="{FF2B5EF4-FFF2-40B4-BE49-F238E27FC236}">
                <a16:creationId xmlns:a16="http://schemas.microsoft.com/office/drawing/2014/main" id="{8D116DDE-4C7A-EF6B-A101-8689B0E4E7AE}"/>
              </a:ext>
            </a:extLst>
          </p:cNvPr>
          <p:cNvSpPr txBox="1"/>
          <p:nvPr/>
        </p:nvSpPr>
        <p:spPr>
          <a:xfrm>
            <a:off x="2481478" y="6331133"/>
            <a:ext cx="1171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Khand" panose="02000000000000000000" pitchFamily="2" charset="0"/>
                <a:cs typeface="Khand" panose="02000000000000000000" pitchFamily="2" charset="0"/>
              </a:rPr>
              <a:t>2:20 / 10:00</a:t>
            </a:r>
            <a:endParaRPr lang="fr-F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BF4A876-1DC9-4939-7C69-BC6FCC9ABA37}"/>
              </a:ext>
            </a:extLst>
          </p:cNvPr>
          <p:cNvSpPr/>
          <p:nvPr/>
        </p:nvSpPr>
        <p:spPr>
          <a:xfrm>
            <a:off x="-9257175" y="6092577"/>
            <a:ext cx="12024000" cy="904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679422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5104</TotalTime>
  <Words>1641</Words>
  <Application>Microsoft Office PowerPoint</Application>
  <PresentationFormat>Grand écran</PresentationFormat>
  <Paragraphs>399</Paragraphs>
  <Slides>25</Slides>
  <Notes>24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3" baseType="lpstr">
      <vt:lpstr>Arial</vt:lpstr>
      <vt:lpstr>Bahnschrift Condensed</vt:lpstr>
      <vt:lpstr>Calibri</vt:lpstr>
      <vt:lpstr>Calibri Light</vt:lpstr>
      <vt:lpstr>Khand</vt:lpstr>
      <vt:lpstr>Khand Medium</vt:lpstr>
      <vt:lpstr>Khand SemiBold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Jeremy Verneuil</dc:creator>
  <cp:lastModifiedBy>Jeremy Verneuil</cp:lastModifiedBy>
  <cp:revision>78</cp:revision>
  <dcterms:created xsi:type="dcterms:W3CDTF">2022-09-30T15:04:52Z</dcterms:created>
  <dcterms:modified xsi:type="dcterms:W3CDTF">2022-10-04T07:48:21Z</dcterms:modified>
</cp:coreProperties>
</file>

<file path=docProps/thumbnail.jpeg>
</file>